
<file path=[Content_Types].xml><?xml version="1.0" encoding="utf-8"?>
<Types xmlns="http://schemas.openxmlformats.org/package/2006/content-types">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Default Extension="wav" ContentType="audio/wav"/>
  <Default Extension="jpeg" ContentType="image/jpg"/>
  <Default Extension="jpg" ContentType="image/jpg"/>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
  </p:notesMasterIdLst>
  <p:sldIdLst>
    <p:sldId id="257" r:id="InspRID1"/>
    <p:sldId id="258" r:id="InspRID2"/>
    <p:sldId id="259" r:id="InspRID3"/>
    <p:sldId id="260" r:id="InspRID4"/>
    <p:sldId id="261" r:id="InspRID5"/>
    <p:sldId id="262" r:id="InspRID6"/>
    <p:sldId id="263" r:id="InspRID7"/>
    <p:sldId id="264" r:id="InspRID8"/>
    <p:sldId id="265" r:id="InspRID9"/>
    <p:sldId id="266" r:id="InspRID10"/>
    <p:sldId id="267" r:id="InspRID11"/>
    <p:sldId id="268" r:id="InspRID12"/>
    <p:sldId id="269" r:id="InspRID13"/>
    <p:sldId id="270" r:id="InspRID14"/>
    <p:sldId id="271" r:id="InspRID15"/>
    <p:sldId id="272" r:id="InspRID16"/>
    <p:sldId id="273" r:id="InspRID17"/>
    <p:sldId id="274" r:id="InspRID18"/>
    <p:sldId id="275" r:id="InspRID19"/>
    <p:sldId id="276" r:id="InspRID20"/>
    <p:sldId id="277" r:id="InspRID21"/>
    <p:sldId id="278" r:id="InspRID22"/>
    <p:sldId id="279" r:id="InspRID23"/>
    <p:sldId id="280" r:id="InspRID24"/>
    <p:sldId id="281" r:id="InspRID25"/>
    <p:sldId id="282" r:id="InspRID26"/>
    <p:sldId id="283" r:id="InspRID27"/>
    <p:sldId id="284" r:id="InspRID28"/>
    <p:sldId id="285" r:id="InspRID29"/>
    <p:sldId id="286" r:id="InspRID30"/>
    <p:sldId id="287" r:id="Insp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78" y="-23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Relationships xmlns="http://schemas.openxmlformats.org/package/2006/relationships"><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notesMaster" Target="notesMasters/notes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InspRID1" Type="http://schemas.openxmlformats.org/officeDocument/2006/relationships/slide" Target="slides/slide1.xml"/><Relationship Id="InspRID2" Type="http://schemas.openxmlformats.org/officeDocument/2006/relationships/slide" Target="slides/slide2.xml"/><Relationship Id="InspRID3" Type="http://schemas.openxmlformats.org/officeDocument/2006/relationships/slide" Target="slides/slide3.xml"/><Relationship Id="InspRID4" Type="http://schemas.openxmlformats.org/officeDocument/2006/relationships/slide" Target="slides/slide4.xml"/><Relationship Id="InspRID5" Type="http://schemas.openxmlformats.org/officeDocument/2006/relationships/slide" Target="slides/slide5.xml"/><Relationship Id="InspRID6" Type="http://schemas.openxmlformats.org/officeDocument/2006/relationships/slide" Target="slides/slide6.xml"/><Relationship Id="InspRID7" Type="http://schemas.openxmlformats.org/officeDocument/2006/relationships/slide" Target="slides/slide7.xml"/><Relationship Id="InspRID8" Type="http://schemas.openxmlformats.org/officeDocument/2006/relationships/slide" Target="slides/slide8.xml"/><Relationship Id="InspRID9" Type="http://schemas.openxmlformats.org/officeDocument/2006/relationships/slide" Target="slides/slide9.xml"/><Relationship Id="InspRID10" Type="http://schemas.openxmlformats.org/officeDocument/2006/relationships/slide" Target="slides/slide10.xml"/><Relationship Id="InspRID11" Type="http://schemas.openxmlformats.org/officeDocument/2006/relationships/slide" Target="slides/slide11.xml"/><Relationship Id="InspRID12" Type="http://schemas.openxmlformats.org/officeDocument/2006/relationships/slide" Target="slides/slide12.xml"/><Relationship Id="InspRID13" Type="http://schemas.openxmlformats.org/officeDocument/2006/relationships/slide" Target="slides/slide13.xml"/><Relationship Id="InspRID14" Type="http://schemas.openxmlformats.org/officeDocument/2006/relationships/slide" Target="slides/slide14.xml"/><Relationship Id="InspRID15" Type="http://schemas.openxmlformats.org/officeDocument/2006/relationships/slide" Target="slides/slide15.xml"/><Relationship Id="InspRID16" Type="http://schemas.openxmlformats.org/officeDocument/2006/relationships/slide" Target="slides/slide16.xml"/><Relationship Id="InspRID17" Type="http://schemas.openxmlformats.org/officeDocument/2006/relationships/slide" Target="slides/slide17.xml"/><Relationship Id="InspRID18" Type="http://schemas.openxmlformats.org/officeDocument/2006/relationships/slide" Target="slides/slide18.xml"/><Relationship Id="InspRID19" Type="http://schemas.openxmlformats.org/officeDocument/2006/relationships/slide" Target="slides/slide19.xml"/><Relationship Id="InspRID20" Type="http://schemas.openxmlformats.org/officeDocument/2006/relationships/slide" Target="slides/slide20.xml"/><Relationship Id="InspRID21" Type="http://schemas.openxmlformats.org/officeDocument/2006/relationships/slide" Target="slides/slide21.xml"/><Relationship Id="InspRID22" Type="http://schemas.openxmlformats.org/officeDocument/2006/relationships/slide" Target="slides/slide22.xml"/><Relationship Id="InspRID23" Type="http://schemas.openxmlformats.org/officeDocument/2006/relationships/slide" Target="slides/slide23.xml"/><Relationship Id="InspRID24" Type="http://schemas.openxmlformats.org/officeDocument/2006/relationships/slide" Target="slides/slide24.xml"/><Relationship Id="InspRID25" Type="http://schemas.openxmlformats.org/officeDocument/2006/relationships/slide" Target="slides/slide25.xml"/><Relationship Id="InspRID26" Type="http://schemas.openxmlformats.org/officeDocument/2006/relationships/slide" Target="slides/slide26.xml"/><Relationship Id="InspRID27" Type="http://schemas.openxmlformats.org/officeDocument/2006/relationships/slide" Target="slides/slide27.xml"/><Relationship Id="InspRID28" Type="http://schemas.openxmlformats.org/officeDocument/2006/relationships/slide" Target="slides/slide28.xml"/><Relationship Id="InspRID29" Type="http://schemas.openxmlformats.org/officeDocument/2006/relationships/slide" Target="slides/slide29.xml"/><Relationship Id="InspRID30" Type="http://schemas.openxmlformats.org/officeDocument/2006/relationships/slide" Target="slides/slide30.xml"/><Relationship Id="InspRID3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95FA9-B4A8-4472-8B26-4D9470FA802D}" type="datetimeFigureOut">
              <a:rPr lang="en-US" smtClean="0"/>
              <a:t>5/3/2011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3D403-E5D7-41C6-A3CE-0890EE0CBBE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6.xml.rels><?xml version="1.0" encoding="UTF-8" standalone="yes" ?><Relationships xmlns="http://schemas.openxmlformats.org/package/2006/relationships">
<Relationship Id="rId61" Type="http://schemas.openxmlformats.org/officeDocument/2006/relationships/notesMaster" Target="../notesMasters/notesMaster1.xml"/><Relationship Id="rId62" Type="http://schemas.openxmlformats.org/officeDocument/2006/relationships/slide" Target="../slides/slide6.xml"/></Relationships>
</file>

<file path=ppt/notesSlides/_rels/notesSlide7.xml.rels><?xml version="1.0" encoding="UTF-8" standalone="yes" ?><Relationships xmlns="http://schemas.openxmlformats.org/package/2006/relationships">
<Relationship Id="rId71" Type="http://schemas.openxmlformats.org/officeDocument/2006/relationships/notesMaster" Target="../notesMasters/notesMaster1.xml"/><Relationship Id="rId72" Type="http://schemas.openxmlformats.org/officeDocument/2006/relationships/slide" Target="../slides/slide7.xml"/></Relationship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1"/>
          <p:cNvSpPr>
            <a:spLocks noGrp="1" noRot="1" noChangeAspect="1"/>
          </p:cNvSpPr>
          <p:nvPr>
            <p:ph type="sldImg"/>
          </p:nvPr>
        </p:nvSpPr>
        <p:spPr>
          <a:xfrm>
            <a:off x="838200" y="609600"/>
            <a:ext cx="4572000" cy="3429000"/>
          </a:xfrm>
        </p:spPr>
      </p:sp>
      <p:sp>
        <p:nvSpPr>
          <p:cNvPr id="5" name="Rectangle 3"/>
          <p:cNvSpPr>
            <a:spLocks noGrp="true" noChangeArrowheads="true"/>
          </p:cNvSpPr>
          <p:nvPr>
            <p:ph type="body" idx="3"/>
          </p:nvPr>
        </p:nvSpPr>
        <p:spPr/>
        <p:txBody>
          <a:bodyPr/>
          <a:lstStyle/>
          <a:p>
            <a:pPr lvl="0" algn="l"/>
            <a:r>
              <a:rPr lang="en-US" dirty="1" smtClean="1" sz="1400" b="true">
                <a:solidFill>
                  <a:srgbClr val="000000"/>
                </a:solidFill>
                <a:latin typeface="Arial" pitchFamily="82" charset="0"/>
              </a:rPr>
              <a:t>Definition</a:t>
            </a:r>
          </a:p>
          <a:p>
            <a:pPr lvl="0" algn="l"/>
            <a:r>
              <a:rPr lang="en-US" dirty="1" smtClean="1" sz="1400">
                <a:solidFill>
                  <a:srgbClr val="020073"/>
                </a:solidFill>
                <a:latin typeface="Arial" pitchFamily="82" charset="0"/>
              </a:rPr>
              <a:t>Visual thinking is a learning style where the learner better understands and retains information when ideas, words and concepts are associated with images. </a:t>
            </a:r>
            <a:endParaRPr lang="en-US" dirty="0"/>
          </a:p>
          <a:p>
            <a:pPr lvl="0" algn="l"/>
            <a:endParaRPr lang="en-US" dirty="0"/>
          </a:p>
          <a:p>
            <a:pPr lvl="0" algn="l"/>
            <a:r>
              <a:rPr lang="en-US" dirty="1" smtClean="1" sz="1400" b="true">
                <a:solidFill>
                  <a:srgbClr val="000000"/>
                </a:solidFill>
                <a:latin typeface="Arial" pitchFamily="82" charset="0"/>
              </a:rPr>
              <a:t>visual thinking is a learning style where the learner better understands and retains information when ideas, words and concepts are associated with images. </a:t>
            </a:r>
            <a:endParaRPr lang="en-US" dirty="0"/>
          </a:p>
          <a:p>
            <a:pPr lvl="0" algn="l"/>
            <a:endParaRPr lang="en-US" dirty="0"/>
          </a:p>
          <a:p>
            <a:pPr lvl="0" algn="l"/>
            <a:r>
              <a:rPr lang="en-US" dirty="1" smtClean="1" sz="1400" b="true">
                <a:solidFill>
                  <a:srgbClr val="000000"/>
                </a:solidFill>
                <a:latin typeface="Arial" pitchFamily="82" charset="0"/>
              </a:rPr>
              <a:t>Benefits</a:t>
            </a:r>
            <a:endParaRPr lang="en-US" dirty="0"/>
          </a:p>
          <a:p>
            <a:pPr lvl="0" algn="l"/>
            <a:r>
              <a:rPr lang="en-US" dirty="1" smtClean="1" sz="1400" b="true">
                <a:solidFill>
                  <a:srgbClr val="020073"/>
                </a:solidFill>
                <a:latin typeface="Arial" pitchFamily="82" charset="0"/>
              </a:rPr>
              <a:t>Visual learning helps students clarify their thoughts</a:t>
            </a:r>
            <a:endParaRPr lang="en-US" dirty="0"/>
          </a:p>
          <a:p>
            <a:pPr lvl="0" algn="l"/>
            <a:r>
              <a:rPr lang="en-US" dirty="1" smtClean="1" sz="1400">
                <a:solidFill>
                  <a:srgbClr val="020073"/>
                </a:solidFill>
                <a:latin typeface="Arial" pitchFamily="82" charset="0"/>
              </a:rPr>
              <a:t>Students see how ideas are connected and realize how information can be grouped and organized. With visual learning, new concepts are more thoroughly and easily understood when they are linked to prior knowledge.</a:t>
            </a:r>
            <a:endParaRPr lang="en-US" dirty="0"/>
          </a:p>
          <a:p>
            <a:pPr lvl="0" algn="l"/>
            <a:r>
              <a:rPr lang="en-US" dirty="1" smtClean="1" sz="1400">
                <a:solidFill>
                  <a:srgbClr val="020073"/>
                </a:solidFill>
                <a:latin typeface="Arial" pitchFamily="82" charset="0"/>
              </a:rPr>
              <a:t> </a:t>
            </a:r>
            <a:endParaRPr lang="en-US" dirty="0"/>
          </a:p>
          <a:p>
            <a:pPr lvl="0" algn="l"/>
            <a:r>
              <a:rPr lang="en-US" dirty="1" smtClean="1" sz="1400" b="true">
                <a:solidFill>
                  <a:srgbClr val="020073"/>
                </a:solidFill>
                <a:latin typeface="Arial" pitchFamily="82" charset="0"/>
              </a:rPr>
              <a:t>Visual learning helps students organize and analyze information</a:t>
            </a:r>
            <a:endParaRPr lang="en-US" dirty="0"/>
          </a:p>
          <a:p>
            <a:pPr lvl="0" algn="l"/>
            <a:r>
              <a:rPr lang="en-US" dirty="1" smtClean="1" sz="1400">
                <a:solidFill>
                  <a:srgbClr val="020073"/>
                </a:solidFill>
                <a:latin typeface="Arial" pitchFamily="82" charset="0"/>
              </a:rPr>
              <a:t>Students can use diagrams and plots to display large amounts of information in ways that are easy to understand and help reveal relationships and patterns.</a:t>
            </a:r>
            <a:endParaRPr lang="en-US" dirty="0"/>
          </a:p>
          <a:p>
            <a:pPr lvl="0" algn="l"/>
            <a:r>
              <a:rPr lang="en-US" dirty="1" smtClean="1" sz="1400" b="true">
                <a:solidFill>
                  <a:srgbClr val="020073"/>
                </a:solidFill>
                <a:latin typeface="Arial" pitchFamily="82" charset="0"/>
              </a:rPr>
              <a:t>Visual learning helps students integrate new knowledge</a:t>
            </a:r>
            <a:endParaRPr lang="en-US" dirty="0"/>
          </a:p>
          <a:p>
            <a:pPr lvl="0" algn="l"/>
            <a:r>
              <a:rPr lang="en-US" dirty="1" smtClean="1" sz="1400">
                <a:solidFill>
                  <a:srgbClr val="020073"/>
                </a:solidFill>
                <a:latin typeface="Arial" pitchFamily="82" charset="0"/>
              </a:rPr>
              <a:t>According to research, students better remember information when it is represented and learned both visually and verbally.</a:t>
            </a:r>
            <a:endParaRPr lang="en-US" dirty="0"/>
          </a:p>
          <a:p>
            <a:pPr lvl="0" algn="l"/>
            <a:r>
              <a:rPr lang="en-US" dirty="1" smtClean="1" sz="1400" b="true">
                <a:solidFill>
                  <a:srgbClr val="020073"/>
                </a:solidFill>
                <a:latin typeface="Arial" pitchFamily="82" charset="0"/>
              </a:rPr>
              <a:t>Visual learning helps students think critically</a:t>
            </a:r>
            <a:endParaRPr lang="en-US" dirty="0"/>
          </a:p>
          <a:p>
            <a:pPr lvl="0" algn="l"/>
            <a:r>
              <a:rPr lang="en-US" dirty="1" smtClean="1" sz="1400">
                <a:solidFill>
                  <a:srgbClr val="020073"/>
                </a:solidFill>
                <a:latin typeface="Arial" pitchFamily="82" charset="0"/>
              </a:rPr>
              <a:t>Linked verbal and visual information helps students make connections, understand relationships and recall related details.</a:t>
            </a:r>
            <a:endParaRPr lang="en-US" dirty="0"/>
          </a:p>
          <a:p>
            <a:pPr lvl="0" algn="l"/>
            <a:endParaRPr lang="en-US" dirty="0"/>
          </a:p>
          <a:p>
            <a:pPr lvl="0" algn="l"/>
            <a:r>
              <a:rPr lang="en-US" dirty="1" smtClean="1" sz="1400">
                <a:solidFill>
                  <a:srgbClr val="000000"/>
                </a:solidFill>
                <a:latin typeface="Arial" pitchFamily="82" charset="0"/>
              </a:rPr>
              <a:t>clarify thoughts</a:t>
            </a:r>
            <a:endParaRPr lang="en-US" dirty="0"/>
          </a:p>
          <a:p>
            <a:pPr lvl="0" algn="l"/>
            <a:endParaRPr lang="en-US" dirty="0"/>
          </a:p>
          <a:p>
            <a:pPr lvl="0" algn="l"/>
            <a:r>
              <a:rPr lang="en-US" dirty="1" smtClean="1" sz="1400">
                <a:solidFill>
                  <a:srgbClr val="000000"/>
                </a:solidFill>
                <a:latin typeface="Arial" pitchFamily="82" charset="0"/>
              </a:rPr>
              <a:t>organize and analyze information</a:t>
            </a:r>
            <a:endParaRPr lang="en-US" dirty="0"/>
          </a:p>
          <a:p>
            <a:pPr lvl="0" algn="l"/>
            <a:endParaRPr lang="en-US" dirty="0"/>
          </a:p>
          <a:p>
            <a:pPr lvl="0" algn="l"/>
            <a:r>
              <a:rPr lang="en-US" dirty="1" smtClean="1" sz="1400">
                <a:solidFill>
                  <a:srgbClr val="000000"/>
                </a:solidFill>
                <a:latin typeface="Arial" pitchFamily="82" charset="0"/>
              </a:rPr>
              <a:t>integrate new knowledge</a:t>
            </a:r>
            <a:endParaRPr lang="en-US" dirty="0"/>
          </a:p>
          <a:p>
            <a:pPr lvl="0" algn="l"/>
            <a:endParaRPr lang="en-US" dirty="0"/>
          </a:p>
          <a:p>
            <a:pPr lvl="0" algn="l"/>
            <a:r>
              <a:rPr lang="en-US" dirty="1" smtClean="1" sz="1400">
                <a:solidFill>
                  <a:srgbClr val="000000"/>
                </a:solidFill>
                <a:latin typeface="Arial" pitchFamily="82" charset="0"/>
              </a:rPr>
              <a:t>think critically</a:t>
            </a:r>
            <a:endParaRPr lang="en-US" dirty="0"/>
          </a:p>
          <a:p>
            <a:pPr lvl="0" algn="l"/>
            <a:endParaRPr lang="en-US" dirty="0"/>
          </a:p>
          <a:p>
            <a:pPr lvl="0" algn="l"/>
            <a:r>
              <a:rPr lang="en-US" dirty="1" smtClean="1" sz="1400" b="true">
                <a:solidFill>
                  <a:srgbClr val="000000"/>
                </a:solidFill>
                <a:latin typeface="Arial" pitchFamily="82" charset="0"/>
              </a:rPr>
              <a:t>Students Experience with Visual Thinking</a:t>
            </a:r>
            <a:endParaRPr lang="en-US" dirty="0"/>
          </a:p>
        </p:txBody>
      </p:sp>
      <p:sp>
        <p:nvSpPr>
          <p:cNvPr id="6" name="Rectangle 4"/>
          <p:cNvSpPr>
            <a:spLocks noGrp="true"/>
          </p:cNvSpPr>
          <p:nvPr>
            <p:ph type="sldNum" sz="quarter" idx="10"/>
          </p:nvPr>
        </p:nvSpPr>
        <p:spPr/>
        <p:txBody>
          <a:bodyPr/>
          <a:lstStyle/>
          <a:p>
            <a:fld id="{0F390271-117E-499F-B38F-2A42D464B35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1"/>
          <p:cNvSpPr>
            <a:spLocks noGrp="1" noRot="1" noChangeAspect="1"/>
          </p:cNvSpPr>
          <p:nvPr>
            <p:ph type="sldImg"/>
          </p:nvPr>
        </p:nvSpPr>
        <p:spPr>
          <a:xfrm>
            <a:off x="838200" y="609600"/>
            <a:ext cx="4572000" cy="3429000"/>
          </a:xfrm>
        </p:spPr>
      </p:sp>
      <p:sp>
        <p:nvSpPr>
          <p:cNvPr id="5" name="Rectangle 3"/>
          <p:cNvSpPr>
            <a:spLocks noGrp="true" noChangeArrowheads="true"/>
          </p:cNvSpPr>
          <p:nvPr>
            <p:ph type="body" idx="3"/>
          </p:nvPr>
        </p:nvSpPr>
        <p:spPr/>
        <p:txBody>
          <a:bodyPr/>
          <a:lstStyle/>
          <a:p>
            <a:pPr lvl="0" algn="l"/>
            <a:r>
              <a:rPr lang="en-US" dirty="1" smtClean="1" sz="1400" b="true">
                <a:solidFill>
                  <a:srgbClr val="000000"/>
                </a:solidFill>
                <a:latin typeface="Arial" pitchFamily="82" charset="0"/>
              </a:rPr>
              <a:t>Definition</a:t>
            </a:r>
          </a:p>
          <a:p>
            <a:pPr lvl="0" algn="l"/>
            <a:r>
              <a:rPr lang="en-US" dirty="1" smtClean="1" sz="1400">
                <a:solidFill>
                  <a:srgbClr val="020073"/>
                </a:solidFill>
                <a:latin typeface="Arial" pitchFamily="82" charset="0"/>
              </a:rPr>
              <a:t>Visual thinking is a learning style where the learner better understands and retains information when ideas, words and concepts are associated with images. </a:t>
            </a:r>
            <a:endParaRPr lang="en-US" dirty="0"/>
          </a:p>
          <a:p>
            <a:pPr lvl="0" algn="l"/>
            <a:endParaRPr lang="en-US" dirty="0"/>
          </a:p>
          <a:p>
            <a:pPr lvl="0" algn="l"/>
            <a:r>
              <a:rPr lang="en-US" dirty="1" smtClean="1" sz="1400" b="true">
                <a:solidFill>
                  <a:srgbClr val="000000"/>
                </a:solidFill>
                <a:latin typeface="Arial" pitchFamily="82" charset="0"/>
              </a:rPr>
              <a:t>visual thinking is a learning style where the learner better understands and retains information when ideas, words and concepts are associated with images. </a:t>
            </a:r>
            <a:endParaRPr lang="en-US" dirty="0"/>
          </a:p>
          <a:p>
            <a:pPr lvl="0" algn="l"/>
            <a:endParaRPr lang="en-US" dirty="0"/>
          </a:p>
          <a:p>
            <a:pPr lvl="0" algn="l"/>
            <a:r>
              <a:rPr lang="en-US" dirty="1" smtClean="1" sz="1400" b="true">
                <a:solidFill>
                  <a:srgbClr val="000000"/>
                </a:solidFill>
                <a:latin typeface="Arial" pitchFamily="82" charset="0"/>
              </a:rPr>
              <a:t>Benefits</a:t>
            </a:r>
            <a:endParaRPr lang="en-US" dirty="0"/>
          </a:p>
          <a:p>
            <a:pPr lvl="0" algn="l"/>
            <a:r>
              <a:rPr lang="en-US" dirty="1" smtClean="1" sz="1400" b="true">
                <a:solidFill>
                  <a:srgbClr val="020073"/>
                </a:solidFill>
                <a:latin typeface="Arial" pitchFamily="82" charset="0"/>
              </a:rPr>
              <a:t>Visual learning helps students clarify their thoughts</a:t>
            </a:r>
            <a:endParaRPr lang="en-US" dirty="0"/>
          </a:p>
          <a:p>
            <a:pPr lvl="0" algn="l"/>
            <a:r>
              <a:rPr lang="en-US" dirty="1" smtClean="1" sz="1400">
                <a:solidFill>
                  <a:srgbClr val="020073"/>
                </a:solidFill>
                <a:latin typeface="Arial" pitchFamily="82" charset="0"/>
              </a:rPr>
              <a:t>Students see how ideas are connected and realize how information can be grouped and organized. With visual learning, new concepts are more thoroughly and easily understood when they are linked to prior knowledge.</a:t>
            </a:r>
            <a:endParaRPr lang="en-US" dirty="0"/>
          </a:p>
          <a:p>
            <a:pPr lvl="0" algn="l"/>
            <a:r>
              <a:rPr lang="en-US" dirty="1" smtClean="1" sz="1400">
                <a:solidFill>
                  <a:srgbClr val="020073"/>
                </a:solidFill>
                <a:latin typeface="Arial" pitchFamily="82" charset="0"/>
              </a:rPr>
              <a:t> </a:t>
            </a:r>
            <a:endParaRPr lang="en-US" dirty="0"/>
          </a:p>
          <a:p>
            <a:pPr lvl="0" algn="l"/>
            <a:r>
              <a:rPr lang="en-US" dirty="1" smtClean="1" sz="1400" b="true">
                <a:solidFill>
                  <a:srgbClr val="020073"/>
                </a:solidFill>
                <a:latin typeface="Arial" pitchFamily="82" charset="0"/>
              </a:rPr>
              <a:t>Visual learning helps students organize and analyze information</a:t>
            </a:r>
            <a:endParaRPr lang="en-US" dirty="0"/>
          </a:p>
          <a:p>
            <a:pPr lvl="0" algn="l"/>
            <a:r>
              <a:rPr lang="en-US" dirty="1" smtClean="1" sz="1400">
                <a:solidFill>
                  <a:srgbClr val="020073"/>
                </a:solidFill>
                <a:latin typeface="Arial" pitchFamily="82" charset="0"/>
              </a:rPr>
              <a:t>Students can use diagrams and plots to display large amounts of information in ways that are easy to understand and help reveal relationships and patterns.</a:t>
            </a:r>
            <a:endParaRPr lang="en-US" dirty="0"/>
          </a:p>
          <a:p>
            <a:pPr lvl="0" algn="l"/>
            <a:r>
              <a:rPr lang="en-US" dirty="1" smtClean="1" sz="1400" b="true">
                <a:solidFill>
                  <a:srgbClr val="020073"/>
                </a:solidFill>
                <a:latin typeface="Arial" pitchFamily="82" charset="0"/>
              </a:rPr>
              <a:t>Visual learning helps students integrate new knowledge</a:t>
            </a:r>
            <a:endParaRPr lang="en-US" dirty="0"/>
          </a:p>
          <a:p>
            <a:pPr lvl="0" algn="l"/>
            <a:r>
              <a:rPr lang="en-US" dirty="1" smtClean="1" sz="1400">
                <a:solidFill>
                  <a:srgbClr val="020073"/>
                </a:solidFill>
                <a:latin typeface="Arial" pitchFamily="82" charset="0"/>
              </a:rPr>
              <a:t>According to research, students better remember information when it is represented and learned both visually and verbally.</a:t>
            </a:r>
            <a:endParaRPr lang="en-US" dirty="0"/>
          </a:p>
          <a:p>
            <a:pPr lvl="0" algn="l"/>
            <a:r>
              <a:rPr lang="en-US" dirty="1" smtClean="1" sz="1400" b="true">
                <a:solidFill>
                  <a:srgbClr val="020073"/>
                </a:solidFill>
                <a:latin typeface="Arial" pitchFamily="82" charset="0"/>
              </a:rPr>
              <a:t>Visual learning helps students think critically</a:t>
            </a:r>
            <a:endParaRPr lang="en-US" dirty="0"/>
          </a:p>
          <a:p>
            <a:pPr lvl="0" algn="l"/>
            <a:r>
              <a:rPr lang="en-US" dirty="1" smtClean="1" sz="1400">
                <a:solidFill>
                  <a:srgbClr val="020073"/>
                </a:solidFill>
                <a:latin typeface="Arial" pitchFamily="82" charset="0"/>
              </a:rPr>
              <a:t>Linked verbal and visual information helps students make connections, understand relationships and recall related details.</a:t>
            </a:r>
            <a:endParaRPr lang="en-US" dirty="0"/>
          </a:p>
          <a:p>
            <a:pPr lvl="0" algn="l"/>
            <a:endParaRPr lang="en-US" dirty="0"/>
          </a:p>
          <a:p>
            <a:pPr lvl="0" algn="l"/>
            <a:r>
              <a:rPr lang="en-US" dirty="1" smtClean="1" sz="1400">
                <a:solidFill>
                  <a:srgbClr val="000000"/>
                </a:solidFill>
                <a:latin typeface="Arial" pitchFamily="82" charset="0"/>
              </a:rPr>
              <a:t>clarify thoughts</a:t>
            </a:r>
            <a:endParaRPr lang="en-US" dirty="0"/>
          </a:p>
          <a:p>
            <a:pPr lvl="0" algn="l"/>
            <a:endParaRPr lang="en-US" dirty="0"/>
          </a:p>
          <a:p>
            <a:pPr lvl="0" algn="l"/>
            <a:r>
              <a:rPr lang="en-US" dirty="1" smtClean="1" sz="1400">
                <a:solidFill>
                  <a:srgbClr val="000000"/>
                </a:solidFill>
                <a:latin typeface="Arial" pitchFamily="82" charset="0"/>
              </a:rPr>
              <a:t>organize and analyze information</a:t>
            </a:r>
            <a:endParaRPr lang="en-US" dirty="0"/>
          </a:p>
          <a:p>
            <a:pPr lvl="0" algn="l"/>
            <a:endParaRPr lang="en-US" dirty="0"/>
          </a:p>
          <a:p>
            <a:pPr lvl="0" algn="l"/>
            <a:r>
              <a:rPr lang="en-US" dirty="1" smtClean="1" sz="1400">
                <a:solidFill>
                  <a:srgbClr val="000000"/>
                </a:solidFill>
                <a:latin typeface="Arial" pitchFamily="82" charset="0"/>
              </a:rPr>
              <a:t>integrate new knowledge</a:t>
            </a:r>
            <a:endParaRPr lang="en-US" dirty="0"/>
          </a:p>
          <a:p>
            <a:pPr lvl="0" algn="l"/>
            <a:endParaRPr lang="en-US" dirty="0"/>
          </a:p>
          <a:p>
            <a:pPr lvl="0" algn="l"/>
            <a:r>
              <a:rPr lang="en-US" dirty="1" smtClean="1" sz="1400">
                <a:solidFill>
                  <a:srgbClr val="000000"/>
                </a:solidFill>
                <a:latin typeface="Arial" pitchFamily="82" charset="0"/>
              </a:rPr>
              <a:t>think critically</a:t>
            </a:r>
            <a:endParaRPr lang="en-US" dirty="0"/>
          </a:p>
          <a:p>
            <a:pPr lvl="0" algn="l"/>
            <a:endParaRPr lang="en-US" dirty="0"/>
          </a:p>
          <a:p>
            <a:pPr lvl="0" algn="l"/>
            <a:r>
              <a:rPr lang="en-US" dirty="1" smtClean="1" sz="1400" b="true">
                <a:solidFill>
                  <a:srgbClr val="000000"/>
                </a:solidFill>
                <a:latin typeface="Arial" pitchFamily="82" charset="0"/>
              </a:rPr>
              <a:t>Students Experience with Visual Thinking</a:t>
            </a:r>
            <a:endParaRPr lang="en-US" dirty="0"/>
          </a:p>
        </p:txBody>
      </p:sp>
      <p:sp>
        <p:nvSpPr>
          <p:cNvPr id="6" name="Rectangle 4"/>
          <p:cNvSpPr>
            <a:spLocks noGrp="true"/>
          </p:cNvSpPr>
          <p:nvPr>
            <p:ph type="sldNum" sz="quarter" idx="10"/>
          </p:nvPr>
        </p:nvSpPr>
        <p:spPr/>
        <p:txBody>
          <a:bodyPr/>
          <a:lstStyle/>
          <a:p>
            <a:fld id="{0F390271-117E-499F-B38F-2A42D464B359}"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Relationship Id="rId11" Type="http://schemas.openxmlformats.org/officeDocument/2006/relationships/image" Target="../media/image_rId11.png"/></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true">
  <p:cSld name="Title">
    <p:bg>
      <p:bgPr>
        <a:blipFill>
          <a:blip r:embed="rId11"/>
          <a:srcRect/>
          <a:stretch>
            <a:fillRect/>
          </a:stretch>
        </a:blipFill>
        <a:effectLst/>
      </p:bgPr>
    </p:bg>
    <p:spTree>
      <p:nvGrpSpPr>
        <p:cNvPr id="1" name=""/>
        <p:cNvGrpSpPr/>
        <p:nvPr/>
      </p:nvGrpSpPr>
      <p:grpSpPr>
        <a:xfrm>
          <a:off x="0" y="0"/>
          <a:ext cx="0" cy="0"/>
          <a:chOff x="0" y="0"/>
          <a:chExt cx="0" cy="0"/>
        </a:xfrm>
      </p:grpSpPr>
      <p:sp>
        <p:nvSpPr>
          <p:cNvPr id="2" name="Title 1"/>
          <p:cNvSpPr>
            <a:spLocks noGrp="true"/>
          </p:cNvSpPr>
          <p:nvPr>
            <p:ph type="ctrTitle"/>
          </p:nvPr>
        </p:nvSpPr>
        <p:spPr>
          <a:xfrm>
            <a:off x="177800" y="2730500"/>
            <a:ext cx="8788400" cy="698500"/>
          </a:xfrm>
        </p:spPr>
        <p:txBody>
          <a:bodyPr/>
          <a:lstStyle>
            <a:lvl1pPr algn="l">
              <a:buNone/>
              <a:defRPr sz="4800"/>
            </a:lvl1pPr>
          </a:lstStyle>
          <a:p>
            <a:pPr lvl="0"/>
            <a:r>
              <a:rPr lang="en-US" smtClean="false"/>
              <a:t>Click to edit Master title style</a:t>
            </a:r>
            <a:endParaRPr lang="en-US"/>
          </a:p>
        </p:txBody>
      </p:sp>
      <p:sp>
        <p:nvSpPr>
          <p:cNvPr id="5" name="Title 1"/>
          <p:cNvSpPr>
            <a:spLocks noGrp="true"/>
          </p:cNvSpPr>
          <p:nvPr>
            <p:ph type="subTitle" idx="1"/>
          </p:nvPr>
        </p:nvSpPr>
        <p:spPr>
          <a:xfrm>
            <a:off x="177800" y="3619500"/>
            <a:ext cx="8788400" cy="571500"/>
          </a:xfrm>
        </p:spPr>
        <p:txBody>
          <a:bodyPr/>
          <a:lstStyle>
            <a:lvl1pPr algn="l">
              <a:buNone/>
              <a:defRPr sz="3600"/>
            </a:lvl1pPr>
          </a:lstStyle>
          <a:p>
            <a:pPr lvl="0"/>
            <a:r>
              <a:rPr lang="en-US" smtClean="false"/>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true">
  <p:cSld name="One Content">
    <p:spTree>
      <p:nvGrpSpPr>
        <p:cNvPr id="1" name=""/>
        <p:cNvGrpSpPr/>
        <p:nvPr/>
      </p:nvGrpSpPr>
      <p:grpSpPr>
        <a:xfrm>
          <a:off x="0" y="0"/>
          <a:ext cx="0" cy="0"/>
          <a:chOff x="0" y="0"/>
          <a:chExt cx="0" cy="0"/>
        </a:xfrm>
      </p:grpSpPr>
      <p:sp>
        <p:nvSpPr>
          <p:cNvPr id="2" name="Title 1"/>
          <p:cNvSpPr>
            <a:spLocks noGrp="true"/>
          </p:cNvSpPr>
          <p:nvPr>
            <p:ph type="ctrTitle"/>
          </p:nvPr>
        </p:nvSpPr>
        <p:spPr>
          <a:xfrm>
            <a:off x="177800" y="203200"/>
            <a:ext cx="8788400" cy="609600"/>
          </a:xfrm>
        </p:spPr>
        <p:txBody>
          <a:bodyPr/>
          <a:lstStyle/>
          <a:p>
            <a:pPr lvl="0"/>
            <a:r>
              <a:rPr lang="en-US" smtClean="false"/>
              <a:t>Click to edit Master title style</a:t>
            </a:r>
            <a:endParaRPr lang="en-US"/>
          </a:p>
        </p:txBody>
      </p:sp>
      <p:sp>
        <p:nvSpPr>
          <p:cNvPr id="3" name="Content Placeholder 0"/>
          <p:cNvSpPr>
            <a:spLocks noGrp="true" noChangeArrowheads="true"/>
          </p:cNvSpPr>
          <p:nvPr>
            <p:ph idx="1"/>
          </p:nvPr>
        </p:nvSpPr>
        <p:spPr>
          <a:xfrm>
            <a:off x="177800" y="1231900"/>
            <a:ext cx="8788400" cy="53467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true">
  <p:cSld name="Two Content 75 25">
    <p:spTree>
      <p:nvGrpSpPr>
        <p:cNvPr id="1" name=""/>
        <p:cNvGrpSpPr/>
        <p:nvPr/>
      </p:nvGrpSpPr>
      <p:grpSpPr>
        <a:xfrm>
          <a:off x="0" y="0"/>
          <a:ext cx="0" cy="0"/>
          <a:chOff x="0" y="0"/>
          <a:chExt cx="0" cy="0"/>
        </a:xfrm>
      </p:grpSpPr>
      <p:sp>
        <p:nvSpPr>
          <p:cNvPr id="2" name="Title 1"/>
          <p:cNvSpPr>
            <a:spLocks noGrp="true"/>
          </p:cNvSpPr>
          <p:nvPr>
            <p:ph type="ctrTitle"/>
          </p:nvPr>
        </p:nvSpPr>
        <p:spPr>
          <a:xfrm>
            <a:off x="177800" y="203200"/>
            <a:ext cx="8788400" cy="609600"/>
          </a:xfrm>
        </p:spPr>
        <p:txBody>
          <a:bodyPr/>
          <a:lstStyle/>
          <a:p>
            <a:pPr lvl="0"/>
            <a:r>
              <a:rPr lang="en-US" smtClean="false"/>
              <a:t>Click to edit Master title style</a:t>
            </a:r>
            <a:endParaRPr lang="en-US"/>
          </a:p>
        </p:txBody>
      </p:sp>
      <p:sp>
        <p:nvSpPr>
          <p:cNvPr id="3" name="Content Placeholder 0"/>
          <p:cNvSpPr>
            <a:spLocks noGrp="true" noChangeArrowheads="true"/>
          </p:cNvSpPr>
          <p:nvPr>
            <p:ph idx="1"/>
          </p:nvPr>
        </p:nvSpPr>
        <p:spPr>
          <a:xfrm>
            <a:off x="177800" y="1231900"/>
            <a:ext cx="5613400" cy="53467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
        <p:nvSpPr>
          <p:cNvPr id="4" name="Content Placeholder 1"/>
          <p:cNvSpPr>
            <a:spLocks noGrp="true" noChangeArrowheads="true"/>
          </p:cNvSpPr>
          <p:nvPr>
            <p:ph idx="2"/>
          </p:nvPr>
        </p:nvSpPr>
        <p:spPr>
          <a:xfrm>
            <a:off x="6146800" y="1231900"/>
            <a:ext cx="2819400" cy="53467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true">
  <p:cSld name="Two Content Even">
    <p:spTree>
      <p:nvGrpSpPr>
        <p:cNvPr id="1" name=""/>
        <p:cNvGrpSpPr/>
        <p:nvPr/>
      </p:nvGrpSpPr>
      <p:grpSpPr>
        <a:xfrm>
          <a:off x="0" y="0"/>
          <a:ext cx="0" cy="0"/>
          <a:chOff x="0" y="0"/>
          <a:chExt cx="0" cy="0"/>
        </a:xfrm>
      </p:grpSpPr>
      <p:sp>
        <p:nvSpPr>
          <p:cNvPr id="2" name="Title 1"/>
          <p:cNvSpPr>
            <a:spLocks noGrp="true"/>
          </p:cNvSpPr>
          <p:nvPr>
            <p:ph type="ctrTitle"/>
          </p:nvPr>
        </p:nvSpPr>
        <p:spPr>
          <a:xfrm>
            <a:off x="177800" y="203200"/>
            <a:ext cx="8788400" cy="609600"/>
          </a:xfrm>
        </p:spPr>
        <p:txBody>
          <a:bodyPr/>
          <a:lstStyle/>
          <a:p>
            <a:pPr lvl="0"/>
            <a:r>
              <a:rPr lang="en-US" smtClean="false"/>
              <a:t>Click to edit Master title style</a:t>
            </a:r>
            <a:endParaRPr lang="en-US"/>
          </a:p>
        </p:txBody>
      </p:sp>
      <p:sp>
        <p:nvSpPr>
          <p:cNvPr id="3" name="Content Placeholder 0"/>
          <p:cNvSpPr>
            <a:spLocks noGrp="true" noChangeArrowheads="true"/>
          </p:cNvSpPr>
          <p:nvPr>
            <p:ph idx="1"/>
          </p:nvPr>
        </p:nvSpPr>
        <p:spPr>
          <a:xfrm>
            <a:off x="177800" y="1231900"/>
            <a:ext cx="4216400" cy="53467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
        <p:nvSpPr>
          <p:cNvPr id="4" name="Content Placeholder 1"/>
          <p:cNvSpPr>
            <a:spLocks noGrp="true" noChangeArrowheads="true"/>
          </p:cNvSpPr>
          <p:nvPr>
            <p:ph idx="2"/>
          </p:nvPr>
        </p:nvSpPr>
        <p:spPr>
          <a:xfrm>
            <a:off x="4737100" y="1231900"/>
            <a:ext cx="4229100" cy="53467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true">
  <p:cSld name="Two Content 25 75">
    <p:spTree>
      <p:nvGrpSpPr>
        <p:cNvPr id="1" name=""/>
        <p:cNvGrpSpPr/>
        <p:nvPr/>
      </p:nvGrpSpPr>
      <p:grpSpPr>
        <a:xfrm>
          <a:off x="0" y="0"/>
          <a:ext cx="0" cy="0"/>
          <a:chOff x="0" y="0"/>
          <a:chExt cx="0" cy="0"/>
        </a:xfrm>
      </p:grpSpPr>
      <p:sp>
        <p:nvSpPr>
          <p:cNvPr id="2" name="Title 1"/>
          <p:cNvSpPr>
            <a:spLocks noGrp="true"/>
          </p:cNvSpPr>
          <p:nvPr>
            <p:ph type="ctrTitle"/>
          </p:nvPr>
        </p:nvSpPr>
        <p:spPr>
          <a:xfrm>
            <a:off x="177800" y="203200"/>
            <a:ext cx="8788400" cy="609600"/>
          </a:xfrm>
        </p:spPr>
        <p:txBody>
          <a:bodyPr/>
          <a:lstStyle/>
          <a:p>
            <a:pPr lvl="0"/>
            <a:r>
              <a:rPr lang="en-US" smtClean="false"/>
              <a:t>Click to edit Master title style</a:t>
            </a:r>
            <a:endParaRPr lang="en-US"/>
          </a:p>
        </p:txBody>
      </p:sp>
      <p:sp>
        <p:nvSpPr>
          <p:cNvPr id="3" name="Content Placeholder 0"/>
          <p:cNvSpPr>
            <a:spLocks noGrp="true" noChangeArrowheads="true"/>
          </p:cNvSpPr>
          <p:nvPr>
            <p:ph idx="1"/>
          </p:nvPr>
        </p:nvSpPr>
        <p:spPr>
          <a:xfrm>
            <a:off x="177800" y="1231900"/>
            <a:ext cx="2806700" cy="53467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
        <p:nvSpPr>
          <p:cNvPr id="4" name="Content Placeholder 1"/>
          <p:cNvSpPr>
            <a:spLocks noGrp="true" noChangeArrowheads="true"/>
          </p:cNvSpPr>
          <p:nvPr>
            <p:ph idx="2"/>
          </p:nvPr>
        </p:nvSpPr>
        <p:spPr>
          <a:xfrm>
            <a:off x="3340100" y="1231900"/>
            <a:ext cx="5626100" cy="53467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true">
  <p:cSld name="Two Content Stacked">
    <p:spTree>
      <p:nvGrpSpPr>
        <p:cNvPr id="1" name=""/>
        <p:cNvGrpSpPr/>
        <p:nvPr/>
      </p:nvGrpSpPr>
      <p:grpSpPr>
        <a:xfrm>
          <a:off x="0" y="0"/>
          <a:ext cx="0" cy="0"/>
          <a:chOff x="0" y="0"/>
          <a:chExt cx="0" cy="0"/>
        </a:xfrm>
      </p:grpSpPr>
      <p:sp>
        <p:nvSpPr>
          <p:cNvPr id="2" name="Title 1"/>
          <p:cNvSpPr>
            <a:spLocks noGrp="true"/>
          </p:cNvSpPr>
          <p:nvPr>
            <p:ph type="ctrTitle"/>
          </p:nvPr>
        </p:nvSpPr>
        <p:spPr>
          <a:xfrm>
            <a:off x="177800" y="203200"/>
            <a:ext cx="8788400" cy="609600"/>
          </a:xfrm>
        </p:spPr>
        <p:txBody>
          <a:bodyPr/>
          <a:lstStyle/>
          <a:p>
            <a:pPr lvl="0"/>
            <a:r>
              <a:rPr lang="en-US" smtClean="false"/>
              <a:t>Click to edit Master title style</a:t>
            </a:r>
            <a:endParaRPr lang="en-US"/>
          </a:p>
        </p:txBody>
      </p:sp>
      <p:sp>
        <p:nvSpPr>
          <p:cNvPr id="3" name="Content Placeholder 0"/>
          <p:cNvSpPr>
            <a:spLocks noGrp="true" noChangeArrowheads="true"/>
          </p:cNvSpPr>
          <p:nvPr>
            <p:ph idx="1"/>
          </p:nvPr>
        </p:nvSpPr>
        <p:spPr>
          <a:xfrm>
            <a:off x="177800" y="1231900"/>
            <a:ext cx="8788400" cy="25654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
        <p:nvSpPr>
          <p:cNvPr id="4" name="Content Placeholder 1"/>
          <p:cNvSpPr>
            <a:spLocks noGrp="true" noChangeArrowheads="true"/>
          </p:cNvSpPr>
          <p:nvPr>
            <p:ph idx="2"/>
          </p:nvPr>
        </p:nvSpPr>
        <p:spPr>
          <a:xfrm>
            <a:off x="177800" y="4000500"/>
            <a:ext cx="8788400" cy="25781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true">
  <p:cSld name="Three Content">
    <p:spTree>
      <p:nvGrpSpPr>
        <p:cNvPr id="1" name=""/>
        <p:cNvGrpSpPr/>
        <p:nvPr/>
      </p:nvGrpSpPr>
      <p:grpSpPr>
        <a:xfrm>
          <a:off x="0" y="0"/>
          <a:ext cx="0" cy="0"/>
          <a:chOff x="0" y="0"/>
          <a:chExt cx="0" cy="0"/>
        </a:xfrm>
      </p:grpSpPr>
      <p:sp>
        <p:nvSpPr>
          <p:cNvPr id="2" name="Title 1"/>
          <p:cNvSpPr>
            <a:spLocks noGrp="true"/>
          </p:cNvSpPr>
          <p:nvPr>
            <p:ph type="ctrTitle"/>
          </p:nvPr>
        </p:nvSpPr>
        <p:spPr>
          <a:xfrm>
            <a:off x="177800" y="203200"/>
            <a:ext cx="8788400" cy="609600"/>
          </a:xfrm>
        </p:spPr>
        <p:txBody>
          <a:bodyPr/>
          <a:lstStyle/>
          <a:p>
            <a:pPr lvl="0"/>
            <a:r>
              <a:rPr lang="en-US" smtClean="false"/>
              <a:t>Click to edit Master title style</a:t>
            </a:r>
            <a:endParaRPr lang="en-US"/>
          </a:p>
        </p:txBody>
      </p:sp>
      <p:sp>
        <p:nvSpPr>
          <p:cNvPr id="3" name="Content Placeholder 0"/>
          <p:cNvSpPr>
            <a:spLocks noGrp="true" noChangeArrowheads="true"/>
          </p:cNvSpPr>
          <p:nvPr>
            <p:ph idx="1"/>
          </p:nvPr>
        </p:nvSpPr>
        <p:spPr>
          <a:xfrm>
            <a:off x="177800" y="1231900"/>
            <a:ext cx="5613400" cy="53467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
        <p:nvSpPr>
          <p:cNvPr id="4" name="Content Placeholder 1"/>
          <p:cNvSpPr>
            <a:spLocks noGrp="true" noChangeArrowheads="true"/>
          </p:cNvSpPr>
          <p:nvPr>
            <p:ph idx="2"/>
          </p:nvPr>
        </p:nvSpPr>
        <p:spPr>
          <a:xfrm>
            <a:off x="6146800" y="1231900"/>
            <a:ext cx="2819400" cy="25654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
        <p:nvSpPr>
          <p:cNvPr id="5" name="Content Placeholder 2"/>
          <p:cNvSpPr>
            <a:spLocks noGrp="true" noChangeArrowheads="true"/>
          </p:cNvSpPr>
          <p:nvPr>
            <p:ph idx="3"/>
          </p:nvPr>
        </p:nvSpPr>
        <p:spPr>
          <a:xfrm>
            <a:off x="6146800" y="4000500"/>
            <a:ext cx="2819400" cy="25781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true">
  <p:cSld name="Three Content Even">
    <p:spTree>
      <p:nvGrpSpPr>
        <p:cNvPr id="1" name=""/>
        <p:cNvGrpSpPr/>
        <p:nvPr/>
      </p:nvGrpSpPr>
      <p:grpSpPr>
        <a:xfrm>
          <a:off x="0" y="0"/>
          <a:ext cx="0" cy="0"/>
          <a:chOff x="0" y="0"/>
          <a:chExt cx="0" cy="0"/>
        </a:xfrm>
      </p:grpSpPr>
      <p:sp>
        <p:nvSpPr>
          <p:cNvPr id="2" name="Title 1"/>
          <p:cNvSpPr>
            <a:spLocks noGrp="true"/>
          </p:cNvSpPr>
          <p:nvPr>
            <p:ph type="ctrTitle"/>
          </p:nvPr>
        </p:nvSpPr>
        <p:spPr>
          <a:xfrm>
            <a:off x="177800" y="203200"/>
            <a:ext cx="8788400" cy="609600"/>
          </a:xfrm>
        </p:spPr>
        <p:txBody>
          <a:bodyPr/>
          <a:lstStyle/>
          <a:p>
            <a:pPr lvl="0"/>
            <a:r>
              <a:rPr lang="en-US" smtClean="false"/>
              <a:t>Click to edit Master title style</a:t>
            </a:r>
            <a:endParaRPr lang="en-US"/>
          </a:p>
        </p:txBody>
      </p:sp>
      <p:sp>
        <p:nvSpPr>
          <p:cNvPr id="3" name="Content Placeholder 0"/>
          <p:cNvSpPr>
            <a:spLocks noGrp="true" noChangeArrowheads="true"/>
          </p:cNvSpPr>
          <p:nvPr>
            <p:ph idx="1"/>
          </p:nvPr>
        </p:nvSpPr>
        <p:spPr>
          <a:xfrm>
            <a:off x="177800" y="1231900"/>
            <a:ext cx="4216400" cy="53467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
        <p:nvSpPr>
          <p:cNvPr id="4" name="Content Placeholder 1"/>
          <p:cNvSpPr>
            <a:spLocks noGrp="true" noChangeArrowheads="true"/>
          </p:cNvSpPr>
          <p:nvPr>
            <p:ph idx="2"/>
          </p:nvPr>
        </p:nvSpPr>
        <p:spPr>
          <a:xfrm>
            <a:off x="4737100" y="1231900"/>
            <a:ext cx="4229100" cy="25654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
        <p:nvSpPr>
          <p:cNvPr id="5" name="Content Placeholder 2"/>
          <p:cNvSpPr>
            <a:spLocks noGrp="true" noChangeArrowheads="true"/>
          </p:cNvSpPr>
          <p:nvPr>
            <p:ph idx="3"/>
          </p:nvPr>
        </p:nvSpPr>
        <p:spPr>
          <a:xfrm>
            <a:off x="4737100" y="4000500"/>
            <a:ext cx="4229100" cy="2578100"/>
          </a:xfrm>
        </p:spPr>
        <p:txBody>
          <a:bodyPr/>
          <a:lstStyle/>
          <a:p>
            <a:pPr lvl="0"/>
            <a:r>
              <a:rPr lang="en-US" smtClean="false"/>
              <a:t>Click to edit Master text styles</a:t>
            </a:r>
            <a:endParaRPr lang="en-US"/>
          </a:p>
          <a:p>
            <a:pPr lvl="1"/>
            <a:r>
              <a:rPr lang="en-US" smtClean="false"/>
              <a:t>Second level</a:t>
            </a:r>
            <a:endParaRPr lang="en-US"/>
          </a:p>
          <a:p>
            <a:pPr lvl="2"/>
            <a:r>
              <a:rPr lang="en-US" smtClean="false"/>
              <a:t>Third level</a:t>
            </a:r>
            <a:endParaRPr lang="en-US"/>
          </a:p>
          <a:p>
            <a:pPr lvl="3"/>
            <a:r>
              <a:rPr lang="en-US" smtClean="false"/>
              <a:t>Fourth level</a:t>
            </a:r>
            <a:endParaRPr lang="en-US"/>
          </a:p>
          <a:p>
            <a:pPr lvl="4"/>
            <a:r>
              <a:rPr lang="en-US" smtClean="false"/>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true">
  <p:cSld name="Empty">
    <p:spTree>
      <p:nvGrpSpPr>
        <p:cNvPr id="1" name=""/>
        <p:cNvGrpSpPr/>
        <p:nvPr/>
      </p:nvGrpSpPr>
      <p:grpSpPr>
        <a:xfrm>
          <a:off x="0" y="0"/>
          <a:ext cx="0" cy="0"/>
          <a:chOff x="0" y="0"/>
          <a:chExt cx="0" cy="0"/>
        </a:xfrm>
      </p:grpSpPr>
      <p:sp>
        <p:nvSpPr>
          <p:cNvPr id="2" name="Title 1"/>
          <p:cNvSpPr>
            <a:spLocks noGrp="true"/>
          </p:cNvSpPr>
          <p:nvPr>
            <p:ph type="ctrTitle"/>
          </p:nvPr>
        </p:nvSpPr>
        <p:spPr>
          <a:xfrm>
            <a:off x="177800" y="203200"/>
            <a:ext cx="8788400" cy="609600"/>
          </a:xfrm>
        </p:spPr>
        <p:txBody>
          <a:bodyPr/>
          <a:lstStyle/>
          <a:p>
            <a:pPr lvl="0"/>
            <a:r>
              <a:rPr lang="en-US" smtClean="false"/>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2" Type="http://schemas.openxmlformats.org/officeDocument/2006/relationships/theme" Target="../theme/theme1.xml"/><Relationship Id="rId9991" Type="http://schemas.openxmlformats.org/officeDocument/2006/relationships/image" Target="../media/image_rId999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99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4113C93-F958-4479-AD6A-B742F9DC81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fontAlgn="base">
        <a:spcBef>
          <a:spcPct val="0"/>
        </a:spcBef>
        <a:spcAft>
          <a:spcPct val="0"/>
        </a:spcAft>
        <a:defRPr sz="4000">
          <a:solidFill>
            <a:srgbClr val="000000"/>
          </a:solidFill>
          <a:latin typeface="Arial" pitchFamily="82"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rgbClr val="000000"/>
          </a:solidFill>
          <a:latin typeface="Arial" pitchFamily="82"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000000"/>
          </a:solidFill>
          <a:latin typeface="Arial" pitchFamily="82" charset="0"/>
          <a:ea typeface="+mn-ea"/>
          <a:cs typeface="+mn-cs"/>
        </a:defRPr>
      </a:lvl2pPr>
      <a:lvl3pPr marL="1143000" indent="-228600" algn="l" defTabSz="914400" rtl="0" eaLnBrk="1" latinLnBrk="0" hangingPunct="1">
        <a:spcBef>
          <a:spcPct val="20000"/>
        </a:spcBef>
        <a:buFont typeface="Arial" pitchFamily="34" charset="0"/>
        <a:buChar char="•"/>
        <a:defRPr sz="1800" kern="1200" b="true">
          <a:solidFill>
            <a:srgbClr val="000000"/>
          </a:solidFill>
          <a:latin typeface="Arial" pitchFamily="82" charset="0"/>
          <a:ea typeface="+mn-ea"/>
          <a:cs typeface="+mn-cs"/>
        </a:defRPr>
      </a:lvl3pPr>
      <a:lvl4pPr marL="1600200" indent="-228600" algn="l" defTabSz="914400" rtl="0" eaLnBrk="1" latinLnBrk="0" hangingPunct="1">
        <a:spcBef>
          <a:spcPct val="20000"/>
        </a:spcBef>
        <a:buFont typeface="Arial" pitchFamily="34" charset="0"/>
        <a:buChar char="•"/>
        <a:defRPr sz="1800" kern="1200" b="true">
          <a:solidFill>
            <a:srgbClr val="000000"/>
          </a:solidFill>
          <a:latin typeface="Arial" pitchFamily="82" charset="0"/>
          <a:ea typeface="+mn-ea"/>
          <a:cs typeface="+mn-cs"/>
        </a:defRPr>
      </a:lvl4pPr>
      <a:lvl5pPr marL="2057400" indent="-228600" algn="l" defTabSz="914400" rtl="0" eaLnBrk="1" latinLnBrk="0" hangingPunct="1">
        <a:spcBef>
          <a:spcPct val="20000"/>
        </a:spcBef>
        <a:buFont typeface="Arial" pitchFamily="34" charset="0"/>
        <a:buChar char="•"/>
        <a:defRPr sz="1800" kern="1200" b="true">
          <a:solidFill>
            <a:srgbClr val="000000"/>
          </a:solidFill>
          <a:latin typeface="Arial" pitchFamily="82" charset="0"/>
          <a:ea typeface="+mn-ea"/>
          <a:cs typeface="+mn-cs"/>
        </a:defRPr>
      </a:lvl5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Id="rId11" Type="http://schemas.openxmlformats.org/officeDocument/2006/relationships/slideLayout" Target="../slideLayouts/slideLayout2.xml"/><Relationship Id="rId12" Type="http://schemas.openxmlformats.org/officeDocument/2006/relationships/image" Target="../media/image_rId12.png"/></Relationships>
</file>

<file path=ppt/slides/_rels/slide10.xml.rels><?xml version="1.0" encoding="UTF-8" standalone="yes" ?><Relationships xmlns="http://schemas.openxmlformats.org/package/2006/relationships">
<Relationship Id="rId101" Type="http://schemas.openxmlformats.org/officeDocument/2006/relationships/slideLayout" Target="../slideLayouts/slideLayout2.xml"/></Relationships>
</file>

<file path=ppt/slides/_rels/slide11.xml.rels><?xml version="1.0" encoding="UTF-8" standalone="yes" ?><Relationships xmlns="http://schemas.openxmlformats.org/package/2006/relationships">
<Relationship Id="rId111" Type="http://schemas.openxmlformats.org/officeDocument/2006/relationships/slideLayout" Target="../slideLayouts/slideLayout2.xml"/><Relationship Id="rId112" Type="http://schemas.openxmlformats.org/officeDocument/2006/relationships/image" Target="../media/image_rId112.png"/></Relationships>
</file>

<file path=ppt/slides/_rels/slide12.xml.rels><?xml version="1.0" encoding="UTF-8" standalone="yes" ?><Relationships xmlns="http://schemas.openxmlformats.org/package/2006/relationships">
<Relationship Id="rId121" Type="http://schemas.openxmlformats.org/officeDocument/2006/relationships/slideLayout" Target="../slideLayouts/slideLayout2.xml"/><Relationship Id="rId122" Type="http://schemas.openxmlformats.org/officeDocument/2006/relationships/image" Target="../media/image_rId122.png"/></Relationships>
</file>

<file path=ppt/slides/_rels/slide13.xml.rels><?xml version="1.0" encoding="UTF-8" standalone="yes" ?><Relationships xmlns="http://schemas.openxmlformats.org/package/2006/relationships">
<Relationship Id="rId131" Type="http://schemas.openxmlformats.org/officeDocument/2006/relationships/slideLayout" Target="../slideLayouts/slideLayout2.xml"/><Relationship Id="rId132" Type="http://schemas.openxmlformats.org/officeDocument/2006/relationships/image" Target="../media/image_rId132.png"/></Relationships>
</file>

<file path=ppt/slides/_rels/slide14.xml.rels><?xml version="1.0" encoding="UTF-8" standalone="yes" ?><Relationships xmlns="http://schemas.openxmlformats.org/package/2006/relationships">
<Relationship Id="rId141" Type="http://schemas.openxmlformats.org/officeDocument/2006/relationships/slideLayout" Target="../slideLayouts/slideLayout2.xml"/><Relationship Id="rId142" Type="http://schemas.openxmlformats.org/officeDocument/2006/relationships/image" Target="../media/image_rId142.png"/></Relationships>
</file>

<file path=ppt/slides/_rels/slide15.xml.rels><?xml version="1.0" encoding="UTF-8" standalone="yes" ?><Relationships xmlns="http://schemas.openxmlformats.org/package/2006/relationships">
<Relationship Id="rId151" Type="http://schemas.openxmlformats.org/officeDocument/2006/relationships/slideLayout" Target="../slideLayouts/slideLayout2.xml"/><Relationship Id="rId152" Type="http://schemas.openxmlformats.org/officeDocument/2006/relationships/image" Target="../media/image_rId152.png"/></Relationships>
</file>

<file path=ppt/slides/_rels/slide16.xml.rels><?xml version="1.0" encoding="UTF-8" standalone="yes" ?><Relationships xmlns="http://schemas.openxmlformats.org/package/2006/relationships">
<Relationship Id="rId161" Type="http://schemas.openxmlformats.org/officeDocument/2006/relationships/slideLayout" Target="../slideLayouts/slideLayout2.xml"/><Relationship Id="rId162" Type="http://schemas.openxmlformats.org/officeDocument/2006/relationships/image" Target="../media/image_rId162.png"/></Relationships>
</file>

<file path=ppt/slides/_rels/slide17.xml.rels><?xml version="1.0" encoding="UTF-8" standalone="yes" ?><Relationships xmlns="http://schemas.openxmlformats.org/package/2006/relationships">
<Relationship Id="rId171" Type="http://schemas.openxmlformats.org/officeDocument/2006/relationships/slideLayout" Target="../slideLayouts/slideLayout2.xml"/><Relationship Id="rId172" Type="http://schemas.openxmlformats.org/officeDocument/2006/relationships/image" Target="../media/image_rId172.png"/></Relationships>
</file>

<file path=ppt/slides/_rels/slide18.xml.rels><?xml version="1.0" encoding="UTF-8" standalone="yes" ?><Relationships xmlns="http://schemas.openxmlformats.org/package/2006/relationships">
<Relationship Id="rId181" Type="http://schemas.openxmlformats.org/officeDocument/2006/relationships/slideLayout" Target="../slideLayouts/slideLayout2.xml"/></Relationships>
</file>

<file path=ppt/slides/_rels/slide19.xml.rels><?xml version="1.0" encoding="UTF-8" standalone="yes" ?><Relationships xmlns="http://schemas.openxmlformats.org/package/2006/relationships">
<Relationship Id="rId191" Type="http://schemas.openxmlformats.org/officeDocument/2006/relationships/slideLayout" Target="../slideLayouts/slideLayout2.xml"/></Relationships>
</file>

<file path=ppt/slides/_rels/slide2.xml.rels><?xml version="1.0" encoding="UTF-8" standalone="yes" ?><Relationships xmlns="http://schemas.openxmlformats.org/package/2006/relationships">
<Relationship Id="rId21" Type="http://schemas.openxmlformats.org/officeDocument/2006/relationships/slideLayout" Target="../slideLayouts/slideLayout1.xml"/><Relationship Id="rId22" Type="http://schemas.openxmlformats.org/officeDocument/2006/relationships/image" Target="../media/image_rId22.png"/></Relationships>
</file>

<file path=ppt/slides/_rels/slide20.xml.rels><?xml version="1.0" encoding="UTF-8" standalone="yes" ?><Relationships xmlns="http://schemas.openxmlformats.org/package/2006/relationships">
<Relationship Id="rId201" Type="http://schemas.openxmlformats.org/officeDocument/2006/relationships/slideLayout" Target="../slideLayouts/slideLayout2.xml"/><Relationship Id="rId202" Type="http://schemas.openxmlformats.org/officeDocument/2006/relationships/image" Target="../media/image_rId202.png"/></Relationships>
</file>

<file path=ppt/slides/_rels/slide21.xml.rels><?xml version="1.0" encoding="UTF-8" standalone="yes" ?><Relationships xmlns="http://schemas.openxmlformats.org/package/2006/relationships">
<Relationship Id="rId211" Type="http://schemas.openxmlformats.org/officeDocument/2006/relationships/slideLayout" Target="../slideLayouts/slideLayout2.xml"/><Relationship Id="rId212" Type="http://schemas.openxmlformats.org/officeDocument/2006/relationships/image" Target="../media/image_rId212.jpg"/></Relationships>
</file>

<file path=ppt/slides/_rels/slide22.xml.rels><?xml version="1.0" encoding="UTF-8" standalone="yes" ?><Relationships xmlns="http://schemas.openxmlformats.org/package/2006/relationships">
<Relationship Id="rId221" Type="http://schemas.openxmlformats.org/officeDocument/2006/relationships/slideLayout" Target="../slideLayouts/slideLayout2.xml"/></Relationships>
</file>

<file path=ppt/slides/_rels/slide23.xml.rels><?xml version="1.0" encoding="UTF-8" standalone="yes" ?><Relationships xmlns="http://schemas.openxmlformats.org/package/2006/relationships">
<Relationship Id="rId231" Type="http://schemas.openxmlformats.org/officeDocument/2006/relationships/slideLayout" Target="../slideLayouts/slideLayout2.xml"/><Relationship Id="rId232" Type="http://schemas.openxmlformats.org/officeDocument/2006/relationships/image" Target="../media/image_rId232.png"/></Relationships>
</file>

<file path=ppt/slides/_rels/slide24.xml.rels><?xml version="1.0" encoding="UTF-8" standalone="yes" ?><Relationships xmlns="http://schemas.openxmlformats.org/package/2006/relationships">
<Relationship Id="rId241" Type="http://schemas.openxmlformats.org/officeDocument/2006/relationships/slideLayout" Target="../slideLayouts/slideLayout2.xml"/></Relationships>
</file>

<file path=ppt/slides/_rels/slide25.xml.rels><?xml version="1.0" encoding="UTF-8" standalone="yes" ?><Relationships xmlns="http://schemas.openxmlformats.org/package/2006/relationships">
<Relationship Id="rId251" Type="http://schemas.openxmlformats.org/officeDocument/2006/relationships/slideLayout" Target="../slideLayouts/slideLayout2.xml"/></Relationships>
</file>

<file path=ppt/slides/_rels/slide26.xml.rels><?xml version="1.0" encoding="UTF-8" standalone="yes" ?><Relationships xmlns="http://schemas.openxmlformats.org/package/2006/relationships">
<Relationship Id="rId261" Type="http://schemas.openxmlformats.org/officeDocument/2006/relationships/slideLayout" Target="../slideLayouts/slideLayout2.xml"/></Relationships>
</file>

<file path=ppt/slides/_rels/slide27.xml.rels><?xml version="1.0" encoding="UTF-8" standalone="yes" ?><Relationships xmlns="http://schemas.openxmlformats.org/package/2006/relationships">
<Relationship Id="rId271" Type="http://schemas.openxmlformats.org/officeDocument/2006/relationships/slideLayout" Target="../slideLayouts/slideLayout2.xml"/><Relationship Id="rId272" Type="http://schemas.openxmlformats.org/officeDocument/2006/relationships/image" Target="../media/image_rId272.png"/></Relationships>
</file>

<file path=ppt/slides/_rels/slide28.xml.rels><?xml version="1.0" encoding="UTF-8" standalone="yes" ?><Relationships xmlns="http://schemas.openxmlformats.org/package/2006/relationships">
<Relationship Id="rId281" Type="http://schemas.openxmlformats.org/officeDocument/2006/relationships/slideLayout" Target="../slideLayouts/slideLayout2.xml"/></Relationships>
</file>

<file path=ppt/slides/_rels/slide29.xml.rels><?xml version="1.0" encoding="UTF-8" standalone="yes" ?><Relationships xmlns="http://schemas.openxmlformats.org/package/2006/relationships">
<Relationship Id="rId291" Type="http://schemas.openxmlformats.org/officeDocument/2006/relationships/slideLayout" Target="../slideLayouts/slideLayout2.xml"/><Relationship Id="rId292" Type="http://schemas.openxmlformats.org/officeDocument/2006/relationships/image" Target="../media/image_rId292.png"/></Relationships>
</file>

<file path=ppt/slides/_rels/slide3.xml.rels><?xml version="1.0" encoding="UTF-8" standalone="yes" ?><Relationships xmlns="http://schemas.openxmlformats.org/package/2006/relationships">
<Relationship Id="rId31" Type="http://schemas.openxmlformats.org/officeDocument/2006/relationships/slideLayout" Target="../slideLayouts/slideLayout2.xml"/></Relationships>
</file>

<file path=ppt/slides/_rels/slide30.xml.rels><?xml version="1.0" encoding="UTF-8" standalone="yes" ?><Relationships xmlns="http://schemas.openxmlformats.org/package/2006/relationships">
<Relationship Id="rId301" Type="http://schemas.openxmlformats.org/officeDocument/2006/relationships/slideLayout" Target="../slideLayouts/slideLayout2.xml"/><Relationship Id="rId302" Type="http://schemas.openxmlformats.org/officeDocument/2006/relationships/image" Target="../media/image_rId302.png"/><Relationship Id="rId303" Type="http://schemas.openxmlformats.org/officeDocument/2006/relationships/hyperlink" Target="http://Pollanywhere.com" TargetMode="External"/></Relationships>
</file>

<file path=ppt/slides/_rels/slide31.xml.rels><?xml version="1.0" encoding="UTF-8" standalone="yes" ?><Relationships xmlns="http://schemas.openxmlformats.org/package/2006/relationships">
<Relationship Id="rId311" Type="http://schemas.openxmlformats.org/officeDocument/2006/relationships/slideLayout" Target="../slideLayouts/slideLayout2.xml"/><Relationship Id="rId312" Type="http://schemas.openxmlformats.org/officeDocument/2006/relationships/hyperlink" Target="http://dstmoviemaker.wikispaces.com/05+Story+board+templates" TargetMode="External"/></Relationships>
</file>

<file path=ppt/slides/_rels/slide4.xml.rels><?xml version="1.0" encoding="UTF-8" standalone="yes" ?><Relationships xmlns="http://schemas.openxmlformats.org/package/2006/relationships">
<Relationship Id="rId41" Type="http://schemas.openxmlformats.org/officeDocument/2006/relationships/slideLayout" Target="../slideLayouts/slideLayout2.xml"/><Relationship Id="rId42" Type="http://schemas.openxmlformats.org/officeDocument/2006/relationships/image" Target="../media/image_rId42.png"/></Relationships>
</file>

<file path=ppt/slides/_rels/slide5.xml.rels><?xml version="1.0" encoding="UTF-8" standalone="yes" ?><Relationships xmlns="http://schemas.openxmlformats.org/package/2006/relationships">
<Relationship Id="rId51" Type="http://schemas.openxmlformats.org/officeDocument/2006/relationships/slideLayout" Target="../slideLayouts/slideLayout2.xml"/><Relationship Id="rId52" Type="http://schemas.openxmlformats.org/officeDocument/2006/relationships/image" Target="../media/image_rId52.png"/></Relationships>
</file>

<file path=ppt/slides/_rels/slide6.xml.rels><?xml version="1.0" encoding="UTF-8" standalone="yes" ?><Relationships xmlns="http://schemas.openxmlformats.org/package/2006/relationships">
<Relationship Id="rId61" Type="http://schemas.openxmlformats.org/officeDocument/2006/relationships/slideLayout" Target="../slideLayouts/slideLayout2.xml"/><Relationship Id="rId62" Type="http://schemas.openxmlformats.org/officeDocument/2006/relationships/notesSlide" Target="../notesSlides/notesSlide6.xml"/></Relationships>
</file>

<file path=ppt/slides/_rels/slide7.xml.rels><?xml version="1.0" encoding="UTF-8" standalone="yes" ?><Relationships xmlns="http://schemas.openxmlformats.org/package/2006/relationships">
<Relationship Id="rId71" Type="http://schemas.openxmlformats.org/officeDocument/2006/relationships/slideLayout" Target="../slideLayouts/slideLayout2.xml"/><Relationship Id="rId72" Type="http://schemas.openxmlformats.org/officeDocument/2006/relationships/notesSlide" Target="../notesSlides/notesSlide7.xml"/></Relationships>
</file>

<file path=ppt/slides/_rels/slide8.xml.rels><?xml version="1.0" encoding="UTF-8" standalone="yes" ?><Relationships xmlns="http://schemas.openxmlformats.org/package/2006/relationships">
<Relationship Id="rId81" Type="http://schemas.openxmlformats.org/officeDocument/2006/relationships/slideLayout" Target="../slideLayouts/slideLayout2.xml"/><Relationship Id="rId82" Type="http://schemas.openxmlformats.org/officeDocument/2006/relationships/hyperlink" Target="http://www.thinkingfoundation.org/video/clips/mtairy-1st-org-thinking.html" TargetMode="External"/><Relationship Id="rId83" Type="http://schemas.openxmlformats.org/officeDocument/2006/relationships/hyperlink" Target="http://www.thinkingfoundation.org/video/clips/mtairy-1st-org-thinking.html" TargetMode="External"/><Relationship Id="rId84" Type="http://schemas.openxmlformats.org/officeDocument/2006/relationships/hyperlink" Target="http://www.thinkingfoundation.org/video/clips/mtairy-1st-org-thinking.html" TargetMode="External"/></Relationships>
</file>

<file path=ppt/slides/_rels/slide9.xml.rels><?xml version="1.0" encoding="UTF-8" standalone="yes" ?><Relationships xmlns="http://schemas.openxmlformats.org/package/2006/relationships">
<Relationship Id="rId9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EDT 210 - Visual Thinking</a:t>
            </a:r>
          </a:p>
        </p:txBody>
      </p:sp>
      <p:pic>
        <p:nvPicPr>
          <p:cNvPr id="11" name="InspGraphic"/>
          <p:cNvPicPr>
            <a:picLocks noChangeAspect="true"/>
          </p:cNvPicPr>
          <p:nvPr>
            <p:ph sz="half" idx="11"/>
          </p:nvPr>
        </p:nvPicPr>
        <p:blipFill>
          <a:blip r:embed="rId12"/>
          <a:stretch>
            <a:fillRect/>
          </a:stretch>
        </p:blipFill>
        <p:spPr>
          <a:xfrm>
            <a:off x="520700" y="1219200"/>
            <a:ext cx="8128000" cy="5143500"/>
          </a:xfrm>
          <a:prstGeom prst="rect">
            <a:avLst/>
          </a:prstGeo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Visual Thinking Examples</a:t>
            </a:r>
          </a:p>
        </p:txBody>
      </p:sp>
      <p:sp>
        <p:nvSpPr>
          <p:cNvPr id="3" name="Rectangle 1"/>
          <p:cNvSpPr>
            <a:spLocks noGrp="true" noChangeArrowheads="true"/>
          </p:cNvSpPr>
          <p:nvPr>
            <p:ph type="body" idx="1"/>
          </p:nvPr>
        </p:nvSpPr>
        <p:spPr>
          <a:xfrm>
            <a:off x="177800" y="1231900"/>
            <a:ext cx="8788400" cy="5346700"/>
          </a:xfrm>
        </p:spPr>
        <p:txBody>
          <a:bodyPr/>
          <a:lstStyle/>
          <a:p>
            <a:pPr lvl="0" algn="l"/>
            <a:r>
              <a:rPr lang="en-US" dirty="1" smtClean="1" sz="3200">
                <a:solidFill>
                  <a:srgbClr val="000000"/>
                </a:solidFill>
                <a:latin typeface="Arial" pitchFamily="82" charset="0"/>
              </a:rPr>
              <a:t>Venn Diagram</a:t>
            </a:r>
          </a:p>
          <a:p>
            <a:pPr lvl="0" algn="l"/>
            <a:r>
              <a:rPr lang="en-US" dirty="1" smtClean="1" sz="3200">
                <a:solidFill>
                  <a:srgbClr val="000000"/>
                </a:solidFill>
                <a:latin typeface="Arial" pitchFamily="82" charset="0"/>
              </a:rPr>
              <a:t>KWL Organizer</a:t>
            </a:r>
          </a:p>
          <a:p>
            <a:pPr lvl="0" algn="l"/>
            <a:r>
              <a:rPr lang="en-US" dirty="1" smtClean="1" sz="3200">
                <a:solidFill>
                  <a:srgbClr val="000000"/>
                </a:solidFill>
                <a:latin typeface="Arial" pitchFamily="82" charset="0"/>
              </a:rPr>
              <a:t>Compare and Contrast</a:t>
            </a:r>
          </a:p>
          <a:p>
            <a:pPr lvl="0" algn="l"/>
            <a:r>
              <a:rPr lang="en-US" dirty="1" smtClean="1" sz="3200">
                <a:solidFill>
                  <a:srgbClr val="000000"/>
                </a:solidFill>
                <a:latin typeface="Arial" pitchFamily="82" charset="0"/>
              </a:rPr>
              <a:t>Verb Forms</a:t>
            </a:r>
          </a:p>
          <a:p>
            <a:pPr lvl="0" algn="l"/>
            <a:r>
              <a:rPr lang="en-US" dirty="1" smtClean="1" sz="3200">
                <a:solidFill>
                  <a:srgbClr val="000000"/>
                </a:solidFill>
                <a:latin typeface="Arial" pitchFamily="82" charset="0"/>
              </a:rPr>
              <a:t>LA Character Traits</a:t>
            </a:r>
          </a:p>
          <a:p>
            <a:pPr lvl="0" algn="l"/>
            <a:r>
              <a:rPr lang="en-US" dirty="1" smtClean="1" sz="3200">
                <a:solidFill>
                  <a:srgbClr val="000000"/>
                </a:solidFill>
                <a:latin typeface="Arial" pitchFamily="82" charset="0"/>
              </a:rPr>
              <a:t>Photosynthesis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Venn Diagram</a:t>
            </a:r>
          </a:p>
        </p:txBody>
      </p:sp>
      <p:pic>
        <p:nvPicPr>
          <p:cNvPr id="11" name="InspGraphic"/>
          <p:cNvPicPr>
            <a:picLocks noChangeAspect="true"/>
          </p:cNvPicPr>
          <p:nvPr>
            <p:ph sz="half" idx="11"/>
          </p:nvPr>
        </p:nvPicPr>
        <p:blipFill>
          <a:blip r:embed="rId112"/>
          <a:stretch>
            <a:fillRect/>
          </a:stretch>
        </p:blipFill>
        <p:spPr>
          <a:xfrm>
            <a:off x="1231900" y="1384300"/>
            <a:ext cx="6680200" cy="4800600"/>
          </a:xfrm>
          <a:prstGeom prst="rect">
            <a:avLst/>
          </a:prstGeo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KWL Organizer</a:t>
            </a:r>
          </a:p>
        </p:txBody>
      </p:sp>
      <p:pic>
        <p:nvPicPr>
          <p:cNvPr id="11" name="InspGraphic"/>
          <p:cNvPicPr>
            <a:picLocks noChangeAspect="true"/>
          </p:cNvPicPr>
          <p:nvPr>
            <p:ph sz="half" idx="11"/>
          </p:nvPr>
        </p:nvPicPr>
        <p:blipFill>
          <a:blip r:embed="rId122"/>
          <a:stretch>
            <a:fillRect/>
          </a:stretch>
        </p:blipFill>
        <p:spPr>
          <a:xfrm>
            <a:off x="609600" y="1384300"/>
            <a:ext cx="7924799" cy="4508500"/>
          </a:xfrm>
          <a:prstGeom prst="rect">
            <a:avLst/>
          </a:prstGeo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Compare and Contrast</a:t>
            </a:r>
          </a:p>
        </p:txBody>
      </p:sp>
      <p:pic>
        <p:nvPicPr>
          <p:cNvPr id="11" name="InspGraphic"/>
          <p:cNvPicPr>
            <a:picLocks noChangeAspect="true"/>
          </p:cNvPicPr>
          <p:nvPr>
            <p:ph sz="half" idx="11"/>
          </p:nvPr>
        </p:nvPicPr>
        <p:blipFill>
          <a:blip r:embed="rId132"/>
          <a:stretch>
            <a:fillRect/>
          </a:stretch>
        </p:blipFill>
        <p:spPr>
          <a:xfrm>
            <a:off x="596900" y="1384300"/>
            <a:ext cx="7937500" cy="4521200"/>
          </a:xfrm>
          <a:prstGeom prst="rect">
            <a:avLst/>
          </a:prstGeo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Verb Forms</a:t>
            </a:r>
          </a:p>
        </p:txBody>
      </p:sp>
      <p:pic>
        <p:nvPicPr>
          <p:cNvPr id="11" name="InspGraphic"/>
          <p:cNvPicPr>
            <a:picLocks noChangeAspect="true"/>
          </p:cNvPicPr>
          <p:nvPr>
            <p:ph sz="half" idx="11"/>
          </p:nvPr>
        </p:nvPicPr>
        <p:blipFill>
          <a:blip r:embed="rId142"/>
          <a:stretch>
            <a:fillRect/>
          </a:stretch>
        </p:blipFill>
        <p:spPr>
          <a:xfrm>
            <a:off x="609600" y="1384300"/>
            <a:ext cx="7924799" cy="4521200"/>
          </a:xfrm>
          <a:prstGeom prst="rect">
            <a:avLst/>
          </a:prstGeo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Character Traits</a:t>
            </a:r>
          </a:p>
        </p:txBody>
      </p:sp>
      <p:pic>
        <p:nvPicPr>
          <p:cNvPr id="11" name="InspGraphic"/>
          <p:cNvPicPr>
            <a:picLocks noChangeAspect="true"/>
          </p:cNvPicPr>
          <p:nvPr>
            <p:ph sz="half" idx="11"/>
          </p:nvPr>
        </p:nvPicPr>
        <p:blipFill>
          <a:blip r:embed="rId152"/>
          <a:stretch>
            <a:fillRect/>
          </a:stretch>
        </p:blipFill>
        <p:spPr>
          <a:xfrm>
            <a:off x="1054100" y="1384300"/>
            <a:ext cx="7061200" cy="4800600"/>
          </a:xfrm>
          <a:prstGeom prst="rect">
            <a:avLst/>
          </a:prstGeo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Photosynthesis</a:t>
            </a:r>
          </a:p>
        </p:txBody>
      </p:sp>
      <p:pic>
        <p:nvPicPr>
          <p:cNvPr id="11" name="InspGraphic"/>
          <p:cNvPicPr>
            <a:picLocks noChangeAspect="true"/>
          </p:cNvPicPr>
          <p:nvPr>
            <p:ph sz="half" idx="11"/>
          </p:nvPr>
        </p:nvPicPr>
        <p:blipFill>
          <a:blip r:embed="rId162"/>
          <a:stretch>
            <a:fillRect/>
          </a:stretch>
        </p:blipFill>
        <p:spPr>
          <a:xfrm>
            <a:off x="1320800" y="1384300"/>
            <a:ext cx="6502400" cy="4800600"/>
          </a:xfrm>
          <a:prstGeom prst="rect">
            <a:avLst/>
          </a:prstGeo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Storyboard Map</a:t>
            </a:r>
          </a:p>
        </p:txBody>
      </p:sp>
      <p:pic>
        <p:nvPicPr>
          <p:cNvPr id="11" name="InspGraphic"/>
          <p:cNvPicPr>
            <a:picLocks noChangeAspect="true"/>
          </p:cNvPicPr>
          <p:nvPr>
            <p:ph sz="half" idx="11"/>
          </p:nvPr>
        </p:nvPicPr>
        <p:blipFill>
          <a:blip r:embed="rId172"/>
          <a:stretch>
            <a:fillRect/>
          </a:stretch>
        </p:blipFill>
        <p:spPr>
          <a:xfrm>
            <a:off x="584200" y="1384300"/>
            <a:ext cx="8039099" cy="2387600"/>
          </a:xfrm>
          <a:prstGeom prst="rect">
            <a:avLst/>
          </a:prstGeo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Storyboard Definition</a:t>
            </a:r>
          </a:p>
        </p:txBody>
      </p:sp>
      <p:sp>
        <p:nvSpPr>
          <p:cNvPr id="3" name="Rectangle 1"/>
          <p:cNvSpPr>
            <a:spLocks noGrp="true" noChangeArrowheads="true"/>
          </p:cNvSpPr>
          <p:nvPr>
            <p:ph type="body" idx="1"/>
          </p:nvPr>
        </p:nvSpPr>
        <p:spPr>
          <a:xfrm>
            <a:off x="177800" y="1231900"/>
            <a:ext cx="8788400" cy="5346700"/>
          </a:xfrm>
        </p:spPr>
        <p:txBody>
          <a:bodyPr/>
          <a:lstStyle/>
          <a:p>
            <a:pPr lvl="0" algn="l"/>
            <a:r>
              <a:rPr lang="en-US" dirty="1" smtClean="1" sz="3200">
                <a:solidFill>
                  <a:srgbClr val="000000"/>
                </a:solidFill>
                <a:latin typeface="Arial" pitchFamily="82" charset="0"/>
              </a:rPr>
              <a:t>Storyboards are graphic organizers in the form of illustrations or images displayed in sequence for the purpose of pre-visualizing a motion picture, animation, motion graphic or interactive media sequence</a:t>
            </a:r>
          </a:p>
          <a:p>
            <a:pPr lvl="0" algn="l"/>
            <a:r>
              <a:rPr lang="en-US" dirty="1" smtClean="1" sz="3200">
                <a:solidFill>
                  <a:srgbClr val="000000"/>
                </a:solidFill>
                <a:latin typeface="Arial" pitchFamily="82" charset="0"/>
              </a:rPr>
              <a:t>Idea started by Disney</a:t>
            </a:r>
          </a:p>
          <a:p>
            <a:pPr lvl="1" algn="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true" noChangeArrowheads="true"/>
          </p:cNvSpPr>
          <p:nvPr>
            <p:ph type="body" idx="1"/>
          </p:nvPr>
        </p:nvSpPr>
        <p:spPr>
          <a:xfrm>
            <a:off x="177800" y="1231900"/>
            <a:ext cx="8788400" cy="5346700"/>
          </a:xfrm>
        </p:spPr>
        <p:txBody>
          <a:bodyPr/>
          <a:lstStyle/>
          <a:p>
            <a:pPr lvl="0" algn="l"/>
            <a:r>
              <a:rPr lang="en-US" dirty="1" smtClean="1" sz="3200">
                <a:solidFill>
                  <a:srgbClr val="000000"/>
                </a:solidFill>
                <a:latin typeface="Arial" pitchFamily="82" charset="0"/>
              </a:rPr>
              <a:t>Previsualization</a:t>
            </a:r>
          </a:p>
          <a:p>
            <a:pPr lvl="0" algn="l"/>
            <a:r>
              <a:rPr lang="en-US" dirty="1" smtClean="1" sz="3200">
                <a:solidFill>
                  <a:srgbClr val="000000"/>
                </a:solidFill>
                <a:latin typeface="Arial" pitchFamily="82" charset="0"/>
              </a:rPr>
              <a:t>Generates more ideas</a:t>
            </a:r>
          </a:p>
          <a:p>
            <a:pPr lvl="0" algn="l"/>
            <a:r>
              <a:rPr lang="en-US" dirty="1" smtClean="1" sz="3200">
                <a:solidFill>
                  <a:srgbClr val="000000"/>
                </a:solidFill>
                <a:latin typeface="Arial" pitchFamily="82" charset="0"/>
              </a:rPr>
              <a:t>Allows for experimentation</a:t>
            </a:r>
          </a:p>
          <a:p>
            <a:pPr lvl="0" algn="l"/>
            <a:r>
              <a:rPr lang="en-US" dirty="1" smtClean="1" sz="3200">
                <a:solidFill>
                  <a:srgbClr val="000000"/>
                </a:solidFill>
                <a:latin typeface="Arial" pitchFamily="82" charset="0"/>
              </a:rPr>
              <a:t>Easy to make changes</a:t>
            </a:r>
          </a:p>
          <a:p>
            <a:pPr lvl="0" algn="l"/>
            <a:r>
              <a:rPr lang="en-US" dirty="1" smtClean="1" sz="3200">
                <a:solidFill>
                  <a:srgbClr val="000000"/>
                </a:solidFill>
                <a:latin typeface="Arial" pitchFamily="82" charset="0"/>
              </a:rPr>
              <a:t>Can reduce costs and/or time</a:t>
            </a:r>
          </a:p>
        </p:txBody>
      </p:sp>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Storyboard Benefits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true" noChangeArrowheads="true"/>
          </p:cNvSpPr>
          <p:nvPr>
            <p:ph type="title"/>
          </p:nvPr>
        </p:nvSpPr>
        <p:spPr>
          <a:xfrm>
            <a:off x="266700" y="533400"/>
            <a:ext cx="8788400" cy="2794000"/>
          </a:xfrm>
        </p:spPr>
        <p:txBody>
          <a:bodyPr/>
          <a:lstStyle/>
          <a:p>
            <a:pPr lvl="0" algn="l"/>
            <a:r>
              <a:rPr lang="en-US" dirty="1" smtClean="1" sz="4800">
                <a:solidFill>
                  <a:srgbClr val="000000"/>
                </a:solidFill>
                <a:latin typeface="Arial" pitchFamily="82" charset="0"/>
              </a:rPr>
              <a:t>Visual</a:t>
            </a:r>
          </a:p>
          <a:p>
            <a:pPr lvl="0" algn="l"/>
            <a:r>
              <a:rPr lang="en-US" dirty="1" smtClean="1" sz="4800">
                <a:solidFill>
                  <a:srgbClr val="000000"/>
                </a:solidFill>
                <a:latin typeface="Arial" pitchFamily="82" charset="0"/>
              </a:rPr>
              <a:t>Thinking</a:t>
            </a:r>
            <a:endParaRPr lang="en-US" dirty="0"/>
          </a:p>
          <a:p>
            <a:pPr lvl="0" algn="l"/>
            <a:r>
              <a:rPr lang="en-US" dirty="1" smtClean="1" sz="4800">
                <a:solidFill>
                  <a:srgbClr val="000000"/>
                </a:solidFill>
                <a:latin typeface="Arial" pitchFamily="82" charset="0"/>
              </a:rPr>
              <a:t>Lesson</a:t>
            </a:r>
            <a:endParaRPr lang="en-US" dirty="0"/>
          </a:p>
          <a:p>
            <a:pPr lvl="0" algn="l"/>
            <a:r>
              <a:rPr lang="en-US" dirty="1" smtClean="1" sz="4800">
                <a:solidFill>
                  <a:srgbClr val="000000"/>
                </a:solidFill>
                <a:latin typeface="Arial" pitchFamily="82" charset="0"/>
              </a:rPr>
              <a:t>Map</a:t>
            </a:r>
            <a:endParaRPr lang="en-US" dirty="0"/>
          </a:p>
        </p:txBody>
      </p:sp>
      <p:pic>
        <p:nvPicPr>
          <p:cNvPr id="14" name="InspGraphic"/>
          <p:cNvPicPr>
            <a:picLocks noChangeAspect="true"/>
          </p:cNvPicPr>
          <p:nvPr>
            <p:ph sz="half" idx="14"/>
          </p:nvPr>
        </p:nvPicPr>
        <p:blipFill>
          <a:blip r:embed="rId22"/>
          <a:stretch>
            <a:fillRect/>
          </a:stretch>
        </p:blipFill>
        <p:spPr>
          <a:xfrm>
            <a:off x="3251200" y="469899"/>
            <a:ext cx="4965700" cy="5981700"/>
          </a:xfrm>
          <a:prstGeom prst="rect">
            <a:avLst/>
          </a:prstGeo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Storyboard Template Example</a:t>
            </a:r>
          </a:p>
        </p:txBody>
      </p:sp>
      <p:pic>
        <p:nvPicPr>
          <p:cNvPr id="11" name="InspGraphic"/>
          <p:cNvPicPr>
            <a:picLocks noChangeAspect="true"/>
          </p:cNvPicPr>
          <p:nvPr>
            <p:ph sz="half" idx="11"/>
          </p:nvPr>
        </p:nvPicPr>
        <p:blipFill>
          <a:blip r:embed="rId202"/>
          <a:stretch>
            <a:fillRect/>
          </a:stretch>
        </p:blipFill>
        <p:spPr>
          <a:xfrm>
            <a:off x="1231900" y="1384300"/>
            <a:ext cx="6692900" cy="4800600"/>
          </a:xfrm>
          <a:prstGeom prst="rect">
            <a:avLst/>
          </a:prstGeo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Storyboard Example </a:t>
            </a:r>
          </a:p>
        </p:txBody>
      </p:sp>
      <p:pic>
        <p:nvPicPr>
          <p:cNvPr id="11" name="InspGraphic"/>
          <p:cNvPicPr>
            <a:picLocks noChangeAspect="true"/>
          </p:cNvPicPr>
          <p:nvPr>
            <p:ph sz="half" idx="11"/>
          </p:nvPr>
        </p:nvPicPr>
        <p:blipFill>
          <a:blip r:embed="rId212"/>
          <a:stretch>
            <a:fillRect/>
          </a:stretch>
        </p:blipFill>
        <p:spPr>
          <a:xfrm>
            <a:off x="825500" y="1219200"/>
            <a:ext cx="7569200" cy="5092700"/>
          </a:xfrm>
          <a:prstGeom prst="rect">
            <a:avLst/>
          </a:prstGeo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Storyboard Types</a:t>
            </a:r>
          </a:p>
        </p:txBody>
      </p:sp>
      <p:sp>
        <p:nvSpPr>
          <p:cNvPr id="3" name="Rectangle 1"/>
          <p:cNvSpPr>
            <a:spLocks noGrp="true" noChangeArrowheads="true"/>
          </p:cNvSpPr>
          <p:nvPr>
            <p:ph type="body" idx="1"/>
          </p:nvPr>
        </p:nvSpPr>
        <p:spPr>
          <a:xfrm>
            <a:off x="177800" y="1231900"/>
            <a:ext cx="8788400" cy="5346700"/>
          </a:xfrm>
        </p:spPr>
        <p:txBody>
          <a:bodyPr/>
          <a:lstStyle/>
          <a:p>
            <a:pPr lvl="0" algn="l"/>
            <a:r>
              <a:rPr lang="en-US" dirty="1" smtClean="1" sz="3200">
                <a:solidFill>
                  <a:srgbClr val="000000"/>
                </a:solidFill>
                <a:latin typeface="Arial" pitchFamily="82" charset="0"/>
              </a:rPr>
              <a:t>On an actual board</a:t>
            </a:r>
          </a:p>
          <a:p>
            <a:pPr lvl="0" algn="l"/>
            <a:r>
              <a:rPr lang="en-US" dirty="1" smtClean="1" sz="3200">
                <a:solidFill>
                  <a:srgbClr val="000000"/>
                </a:solidFill>
                <a:latin typeface="Arial" pitchFamily="82" charset="0"/>
              </a:rPr>
              <a:t>On craft paper that can easily be rolled up</a:t>
            </a:r>
          </a:p>
          <a:p>
            <a:pPr lvl="0" algn="l"/>
            <a:r>
              <a:rPr lang="en-US" dirty="1" smtClean="1" sz="3200">
                <a:solidFill>
                  <a:srgbClr val="000000"/>
                </a:solidFill>
                <a:latin typeface="Arial" pitchFamily="82" charset="0"/>
              </a:rPr>
              <a:t>Post-its</a:t>
            </a:r>
          </a:p>
          <a:p>
            <a:pPr lvl="0" algn="l"/>
            <a:r>
              <a:rPr lang="en-US" dirty="1" smtClean="1" sz="3200">
                <a:solidFill>
                  <a:srgbClr val="000000"/>
                </a:solidFill>
                <a:latin typeface="Arial" pitchFamily="82" charset="0"/>
              </a:rPr>
              <a:t>Digital like Inspiration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Inspiration Map</a:t>
            </a:r>
          </a:p>
        </p:txBody>
      </p:sp>
      <p:pic>
        <p:nvPicPr>
          <p:cNvPr id="11" name="InspGraphic"/>
          <p:cNvPicPr>
            <a:picLocks noChangeAspect="true"/>
          </p:cNvPicPr>
          <p:nvPr>
            <p:ph sz="half" idx="11"/>
          </p:nvPr>
        </p:nvPicPr>
        <p:blipFill>
          <a:blip r:embed="rId232"/>
          <a:stretch>
            <a:fillRect/>
          </a:stretch>
        </p:blipFill>
        <p:spPr>
          <a:xfrm>
            <a:off x="609600" y="1384300"/>
            <a:ext cx="7912100" cy="4229100"/>
          </a:xfrm>
          <a:prstGeom prst="rect">
            <a:avLst/>
          </a:prstGeo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Inspiration Demonstration</a:t>
            </a:r>
          </a:p>
        </p:txBody>
      </p:sp>
      <p:sp>
        <p:nvSpPr>
          <p:cNvPr id="3" name="Rectangle 1"/>
          <p:cNvSpPr>
            <a:spLocks noGrp="true" noChangeArrowheads="true"/>
          </p:cNvSpPr>
          <p:nvPr>
            <p:ph type="body" idx="1"/>
          </p:nvPr>
        </p:nvSpPr>
        <p:spPr>
          <a:xfrm>
            <a:off x="177800" y="1231900"/>
            <a:ext cx="8788400" cy="5346700"/>
          </a:xfrm>
        </p:spPr>
        <p:txBody>
          <a:bodyPr/>
          <a:lstStyle/>
          <a:p>
            <a:pPr lvl="0" algn="l"/>
            <a:r>
              <a:rPr lang="en-US" dirty="1" smtClean="1" sz="3200">
                <a:solidFill>
                  <a:srgbClr val="000000"/>
                </a:solidFill>
                <a:latin typeface="Arial" pitchFamily="82" charset="0"/>
              </a:rPr>
              <a:t>Start a new diagram</a:t>
            </a:r>
          </a:p>
          <a:p>
            <a:pPr lvl="0" algn="l"/>
            <a:r>
              <a:rPr lang="en-US" dirty="1" smtClean="1" sz="3200">
                <a:solidFill>
                  <a:srgbClr val="000000"/>
                </a:solidFill>
                <a:latin typeface="Arial" pitchFamily="82" charset="0"/>
              </a:rPr>
              <a:t>Enter a main idea</a:t>
            </a:r>
          </a:p>
          <a:p>
            <a:pPr lvl="0" algn="l"/>
            <a:r>
              <a:rPr lang="en-US" dirty="1" smtClean="1" sz="3200">
                <a:solidFill>
                  <a:srgbClr val="000000"/>
                </a:solidFill>
                <a:latin typeface="Arial" pitchFamily="82" charset="0"/>
              </a:rPr>
              <a:t>Add a symbol</a:t>
            </a:r>
          </a:p>
          <a:p>
            <a:pPr lvl="1" algn="l"/>
            <a:r>
              <a:rPr lang="en-US" dirty="1" smtClean="1" sz="2800">
                <a:solidFill>
                  <a:srgbClr val="000000"/>
                </a:solidFill>
                <a:latin typeface="Arial" pitchFamily="82" charset="0"/>
              </a:rPr>
              <a:t>Shape</a:t>
            </a:r>
          </a:p>
          <a:p>
            <a:pPr lvl="1" algn="l"/>
            <a:r>
              <a:rPr lang="en-US" dirty="1" smtClean="1" sz="2800">
                <a:solidFill>
                  <a:srgbClr val="000000"/>
                </a:solidFill>
                <a:latin typeface="Arial" pitchFamily="82" charset="0"/>
              </a:rPr>
              <a:t>Text</a:t>
            </a:r>
          </a:p>
          <a:p>
            <a:pPr lvl="1" algn="l"/>
            <a:r>
              <a:rPr lang="en-US" dirty="1" smtClean="1" sz="2800">
                <a:solidFill>
                  <a:srgbClr val="000000"/>
                </a:solidFill>
                <a:latin typeface="Arial" pitchFamily="82" charset="0"/>
              </a:rPr>
              <a:t>Image</a:t>
            </a:r>
          </a:p>
          <a:p>
            <a:pPr lvl="2" algn="l"/>
            <a:r>
              <a:rPr lang="en-US" dirty="1" smtClean="1" sz="2400">
                <a:solidFill>
                  <a:srgbClr val="000000"/>
                </a:solidFill>
                <a:latin typeface="Arial" pitchFamily="82" charset="0"/>
              </a:rPr>
              <a:t>Library</a:t>
            </a:r>
          </a:p>
          <a:p>
            <a:pPr lvl="2" algn="l"/>
            <a:r>
              <a:rPr lang="en-US" dirty="1" smtClean="1" sz="2400">
                <a:solidFill>
                  <a:srgbClr val="000000"/>
                </a:solidFill>
                <a:latin typeface="Arial" pitchFamily="82" charset="0"/>
              </a:rPr>
              <a:t>Search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Inspiration Demonstration continued</a:t>
            </a:r>
          </a:p>
        </p:txBody>
      </p:sp>
      <p:sp>
        <p:nvSpPr>
          <p:cNvPr id="3" name="Rectangle 1"/>
          <p:cNvSpPr>
            <a:spLocks noGrp="true" noChangeArrowheads="true"/>
          </p:cNvSpPr>
          <p:nvPr>
            <p:ph type="body" idx="1"/>
          </p:nvPr>
        </p:nvSpPr>
        <p:spPr>
          <a:xfrm>
            <a:off x="177800" y="1231900"/>
            <a:ext cx="8788400" cy="5346700"/>
          </a:xfrm>
        </p:spPr>
        <p:txBody>
          <a:bodyPr/>
          <a:lstStyle/>
          <a:p>
            <a:pPr lvl="0" algn="l"/>
            <a:r>
              <a:rPr lang="en-US" dirty="1" smtClean="1" sz="3200">
                <a:solidFill>
                  <a:srgbClr val="000000"/>
                </a:solidFill>
                <a:latin typeface="Arial" pitchFamily="82" charset="0"/>
              </a:rPr>
              <a:t>Add a link</a:t>
            </a:r>
          </a:p>
          <a:p>
            <a:pPr lvl="0" algn="l"/>
            <a:r>
              <a:rPr lang="en-US" dirty="1" smtClean="1" sz="3200">
                <a:solidFill>
                  <a:srgbClr val="000000"/>
                </a:solidFill>
                <a:latin typeface="Arial" pitchFamily="82" charset="0"/>
              </a:rPr>
              <a:t>Move symbols and links</a:t>
            </a:r>
          </a:p>
          <a:p>
            <a:pPr lvl="0" algn="l"/>
            <a:r>
              <a:rPr lang="en-US" dirty="1" smtClean="1" sz="3200">
                <a:solidFill>
                  <a:srgbClr val="000000"/>
                </a:solidFill>
                <a:latin typeface="Arial" pitchFamily="82" charset="0"/>
              </a:rPr>
              <a:t>Add a note</a:t>
            </a:r>
          </a:p>
          <a:p>
            <a:pPr lvl="0" algn="l"/>
            <a:r>
              <a:rPr lang="en-US" dirty="1" smtClean="1" sz="3200">
                <a:solidFill>
                  <a:srgbClr val="000000"/>
                </a:solidFill>
                <a:latin typeface="Arial" pitchFamily="82" charset="0"/>
              </a:rPr>
              <a:t>Add a hyperlink</a:t>
            </a:r>
          </a:p>
          <a:p>
            <a:pPr lvl="0" algn="l"/>
            <a:r>
              <a:rPr lang="en-US" dirty="1" smtClean="1" sz="3200">
                <a:solidFill>
                  <a:srgbClr val="000000"/>
                </a:solidFill>
                <a:latin typeface="Arial" pitchFamily="82" charset="0"/>
              </a:rPr>
              <a:t>Outline</a:t>
            </a:r>
          </a:p>
          <a:p>
            <a:pPr lvl="0" algn="l"/>
            <a:r>
              <a:rPr lang="en-US" dirty="1" smtClean="1" sz="3200">
                <a:solidFill>
                  <a:srgbClr val="000000"/>
                </a:solidFill>
                <a:latin typeface="Arial" pitchFamily="82" charset="0"/>
              </a:rPr>
              <a:t>Presentation</a:t>
            </a:r>
          </a:p>
          <a:p>
            <a:pPr lvl="0" algn="l"/>
            <a:r>
              <a:rPr lang="en-US" dirty="1" smtClean="1" sz="3200">
                <a:solidFill>
                  <a:srgbClr val="000000"/>
                </a:solidFill>
                <a:latin typeface="Arial" pitchFamily="82" charset="0"/>
              </a:rPr>
              <a:t>Export to </a:t>
            </a:r>
            <a:r>
              <a:rPr lang="en-US" dirty="1" smtClean="1" sz="3200">
                <a:solidFill>
                  <a:srgbClr val="000000"/>
                </a:solidFill>
                <a:latin typeface="Arial" pitchFamily="82" charset="0"/>
              </a:rPr>
              <a:t>pdf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Trial Download</a:t>
            </a:r>
          </a:p>
        </p:txBody>
      </p:sp>
      <p:sp>
        <p:nvSpPr>
          <p:cNvPr id="3" name="Rectangle 1"/>
          <p:cNvSpPr>
            <a:spLocks noGrp="true" noChangeArrowheads="true"/>
          </p:cNvSpPr>
          <p:nvPr>
            <p:ph type="body" idx="1"/>
          </p:nvPr>
        </p:nvSpPr>
        <p:spPr>
          <a:xfrm>
            <a:off x="177800" y="1231900"/>
            <a:ext cx="8788400" cy="5346700"/>
          </a:xfrm>
        </p:spPr>
        <p:txBody>
          <a:bodyPr/>
          <a:lstStyle/>
          <a:p>
            <a:pPr lvl="0" algn="l"/>
            <a:r>
              <a:rPr lang="en-US" dirty="1" smtClean="1" sz="3200">
                <a:solidFill>
                  <a:srgbClr val="000000"/>
                </a:solidFill>
                <a:latin typeface="Arial" pitchFamily="82" charset="0"/>
              </a:rPr>
              <a:t>Inspiration 9 - 30 day trial</a:t>
            </a:r>
          </a:p>
          <a:p>
            <a:pPr lvl="0" algn="l"/>
            <a:r>
              <a:rPr lang="en-US" dirty="1" smtClean="1" sz="3200">
                <a:solidFill>
                  <a:srgbClr val="000000"/>
                </a:solidFill>
                <a:latin typeface="Arial" pitchFamily="82" charset="0"/>
              </a:rPr>
              <a:t>Kidspiration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Assignment Map</a:t>
            </a:r>
          </a:p>
        </p:txBody>
      </p:sp>
      <p:pic>
        <p:nvPicPr>
          <p:cNvPr id="11" name="InspGraphic"/>
          <p:cNvPicPr>
            <a:picLocks noChangeAspect="true"/>
          </p:cNvPicPr>
          <p:nvPr>
            <p:ph sz="half" idx="11"/>
          </p:nvPr>
        </p:nvPicPr>
        <p:blipFill>
          <a:blip r:embed="rId272"/>
          <a:stretch>
            <a:fillRect/>
          </a:stretch>
        </p:blipFill>
        <p:spPr>
          <a:xfrm>
            <a:off x="711200" y="1384300"/>
            <a:ext cx="7708900" cy="1676400"/>
          </a:xfrm>
          <a:prstGeom prst="rect">
            <a:avLst/>
          </a:prstGeo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Assignment - </a:t>
            </a:r>
            <a:r>
              <a:rPr lang="en-US" dirty="1" smtClean="1" sz="4000">
                <a:solidFill>
                  <a:srgbClr val="000000"/>
                </a:solidFill>
                <a:latin typeface="Arial" pitchFamily="82" charset="0"/>
              </a:rPr>
              <a:t>WebQuest</a:t>
            </a:r>
            <a:r>
              <a:rPr lang="en-US" dirty="1" smtClean="1" sz="4000">
                <a:solidFill>
                  <a:srgbClr val="000000"/>
                </a:solidFill>
                <a:latin typeface="Arial" pitchFamily="82" charset="0"/>
              </a:rPr>
              <a:t> Storyboard</a:t>
            </a:r>
          </a:p>
        </p:txBody>
      </p:sp>
      <p:sp>
        <p:nvSpPr>
          <p:cNvPr id="3" name="Rectangle 1"/>
          <p:cNvSpPr>
            <a:spLocks noGrp="true" noChangeArrowheads="true"/>
          </p:cNvSpPr>
          <p:nvPr>
            <p:ph type="body" idx="1"/>
          </p:nvPr>
        </p:nvSpPr>
        <p:spPr>
          <a:xfrm>
            <a:off x="177800" y="1231900"/>
            <a:ext cx="8788400" cy="5346700"/>
          </a:xfrm>
        </p:spPr>
        <p:txBody>
          <a:bodyPr/>
          <a:lstStyle/>
          <a:p>
            <a:pPr lvl="0" algn="l">
              <a:buNone/>
            </a:pPr>
            <a:r>
              <a:rPr lang="en-US" dirty="1" smtClean="1" sz="3200">
                <a:solidFill>
                  <a:srgbClr val="000000"/>
                </a:solidFill>
                <a:latin typeface="Arial" pitchFamily="82" charset="0"/>
              </a:rPr>
              <a:t>Requirements</a:t>
            </a:r>
          </a:p>
          <a:p>
            <a:pPr lvl="1" algn="l"/>
            <a:r>
              <a:rPr lang="en-US" dirty="1" smtClean="1" sz="2800">
                <a:solidFill>
                  <a:srgbClr val="000000"/>
                </a:solidFill>
                <a:latin typeface="Arial" pitchFamily="82" charset="0"/>
              </a:rPr>
              <a:t>Topic</a:t>
            </a:r>
          </a:p>
          <a:p>
            <a:pPr lvl="1" algn="l"/>
            <a:r>
              <a:rPr lang="en-US" dirty="1" smtClean="1" sz="2800">
                <a:solidFill>
                  <a:srgbClr val="000000"/>
                </a:solidFill>
                <a:latin typeface="Arial" pitchFamily="82" charset="0"/>
              </a:rPr>
              <a:t>Grade Level</a:t>
            </a:r>
          </a:p>
          <a:p>
            <a:pPr lvl="1" algn="l"/>
            <a:r>
              <a:rPr lang="en-US" dirty="1" smtClean="1" sz="2800">
                <a:solidFill>
                  <a:srgbClr val="000000"/>
                </a:solidFill>
                <a:latin typeface="Arial" pitchFamily="82" charset="0"/>
              </a:rPr>
              <a:t>Task</a:t>
            </a:r>
          </a:p>
          <a:p>
            <a:pPr lvl="1" algn="l"/>
            <a:r>
              <a:rPr lang="en-US" dirty="1" smtClean="1" sz="2800">
                <a:solidFill>
                  <a:srgbClr val="000000"/>
                </a:solidFill>
                <a:latin typeface="Arial" pitchFamily="82" charset="0"/>
              </a:rPr>
              <a:t>Process (minimum of 10 steps)</a:t>
            </a:r>
          </a:p>
          <a:p>
            <a:pPr lvl="1" algn="l"/>
            <a:r>
              <a:rPr lang="en-US" dirty="1" smtClean="1" sz="2800">
                <a:solidFill>
                  <a:srgbClr val="000000"/>
                </a:solidFill>
                <a:latin typeface="Arial" pitchFamily="82" charset="0"/>
              </a:rPr>
              <a:t>Resources (minimum of 5 </a:t>
            </a:r>
            <a:r>
              <a:rPr lang="en-US" dirty="1" smtClean="1" sz="2800">
                <a:solidFill>
                  <a:srgbClr val="000000"/>
                </a:solidFill>
                <a:latin typeface="Arial" pitchFamily="82" charset="0"/>
              </a:rPr>
              <a:t>hyperlinked</a:t>
            </a:r>
            <a:r>
              <a:rPr lang="en-US" dirty="1" smtClean="1" sz="2800">
                <a:solidFill>
                  <a:srgbClr val="000000"/>
                </a:solidFill>
                <a:latin typeface="Arial" pitchFamily="82" charset="0"/>
              </a:rPr>
              <a:t>)</a:t>
            </a:r>
          </a:p>
          <a:p>
            <a:pPr lvl="2" algn="l"/>
            <a:r>
              <a:rPr lang="en-US" dirty="1" smtClean="1" sz="2400">
                <a:solidFill>
                  <a:srgbClr val="000000"/>
                </a:solidFill>
                <a:latin typeface="Arial" pitchFamily="82" charset="0"/>
              </a:rPr>
              <a:t>3 websites</a:t>
            </a:r>
          </a:p>
          <a:p>
            <a:pPr lvl="2" algn="l"/>
            <a:r>
              <a:rPr lang="en-US" dirty="1" smtClean="1" sz="2400">
                <a:solidFill>
                  <a:srgbClr val="000000"/>
                </a:solidFill>
                <a:latin typeface="Arial" pitchFamily="82" charset="0"/>
              </a:rPr>
              <a:t>1 video</a:t>
            </a:r>
          </a:p>
          <a:p>
            <a:pPr lvl="2" algn="l"/>
            <a:r>
              <a:rPr lang="en-US" dirty="1" smtClean="1" sz="2400">
                <a:solidFill>
                  <a:srgbClr val="000000"/>
                </a:solidFill>
                <a:latin typeface="Arial" pitchFamily="82" charset="0"/>
              </a:rPr>
              <a:t>1 extra (game, video, additional website, etc.)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spGraphic"/>
          <p:cNvPicPr>
            <a:picLocks noChangeAspect="true"/>
          </p:cNvPicPr>
          <p:nvPr>
            <p:ph sz="half" idx="11"/>
          </p:nvPr>
        </p:nvPicPr>
        <p:blipFill>
          <a:blip r:embed="rId292"/>
          <a:stretch>
            <a:fillRect/>
          </a:stretch>
        </p:blipFill>
        <p:spPr>
          <a:xfrm>
            <a:off x="609600" y="1917700"/>
            <a:ext cx="7874000" cy="3124200"/>
          </a:xfrm>
          <a:prstGeom prst="rect">
            <a:avLst/>
          </a:prstGeom>
          <a:noFill/>
          <a:ln/>
        </p:spPr>
      </p:pic>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Assignment Example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Visual Thinking Agenda</a:t>
            </a:r>
          </a:p>
        </p:txBody>
      </p:sp>
      <p:sp>
        <p:nvSpPr>
          <p:cNvPr id="3" name="Rectangle 1"/>
          <p:cNvSpPr>
            <a:spLocks noGrp="true" noChangeArrowheads="true"/>
          </p:cNvSpPr>
          <p:nvPr>
            <p:ph type="body" idx="1"/>
          </p:nvPr>
        </p:nvSpPr>
        <p:spPr>
          <a:xfrm>
            <a:off x="177800" y="1231900"/>
            <a:ext cx="8788400" cy="5346700"/>
          </a:xfrm>
        </p:spPr>
        <p:txBody>
          <a:bodyPr/>
          <a:lstStyle/>
          <a:p>
            <a:pPr lvl="0" algn="l"/>
            <a:r>
              <a:rPr lang="en-US" dirty="1" smtClean="1" sz="3200">
                <a:solidFill>
                  <a:srgbClr val="000000"/>
                </a:solidFill>
                <a:latin typeface="Arial" pitchFamily="82" charset="0"/>
              </a:rPr>
              <a:t>Visual Thinking</a:t>
            </a:r>
          </a:p>
          <a:p>
            <a:pPr lvl="0" algn="l"/>
            <a:r>
              <a:rPr lang="en-US" dirty="1" smtClean="1" sz="3200">
                <a:solidFill>
                  <a:srgbClr val="000000"/>
                </a:solidFill>
                <a:latin typeface="Arial" pitchFamily="82" charset="0"/>
              </a:rPr>
              <a:t>Examples</a:t>
            </a:r>
          </a:p>
          <a:p>
            <a:pPr lvl="0" algn="l"/>
            <a:r>
              <a:rPr lang="en-US" dirty="1" smtClean="1" sz="3200">
                <a:solidFill>
                  <a:srgbClr val="000000"/>
                </a:solidFill>
                <a:latin typeface="Arial" pitchFamily="82" charset="0"/>
              </a:rPr>
              <a:t>Storyboard</a:t>
            </a:r>
          </a:p>
          <a:p>
            <a:pPr lvl="0" algn="l"/>
            <a:r>
              <a:rPr lang="en-US" dirty="1" smtClean="1" sz="3200">
                <a:solidFill>
                  <a:srgbClr val="000000"/>
                </a:solidFill>
                <a:latin typeface="Arial" pitchFamily="82" charset="0"/>
              </a:rPr>
              <a:t>Inspiration</a:t>
            </a:r>
          </a:p>
          <a:p>
            <a:pPr lvl="0" algn="l"/>
            <a:r>
              <a:rPr lang="en-US" dirty="1" smtClean="1" sz="3200">
                <a:solidFill>
                  <a:srgbClr val="000000"/>
                </a:solidFill>
                <a:latin typeface="Arial" pitchFamily="82" charset="0"/>
              </a:rPr>
              <a:t>Assignment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spGraphic"/>
          <p:cNvPicPr>
            <a:picLocks noChangeAspect="true"/>
          </p:cNvPicPr>
          <p:nvPr>
            <p:ph sz="half" idx="11"/>
          </p:nvPr>
        </p:nvPicPr>
        <p:blipFill>
          <a:blip r:embed="rId302"/>
          <a:stretch>
            <a:fillRect/>
          </a:stretch>
        </p:blipFill>
        <p:spPr>
          <a:xfrm>
            <a:off x="901700" y="1054100"/>
            <a:ext cx="7518399" cy="5638800"/>
          </a:xfrm>
          <a:prstGeom prst="rect">
            <a:avLst/>
          </a:prstGeom>
          <a:noFill/>
          <a:ln/>
        </p:spPr>
      </p:pic>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Integration Ideas - </a:t>
            </a:r>
            <a:r>
              <a:rPr lang="en-US" dirty="1" smtClean="1" sz="4000">
                <a:solidFill>
                  <a:srgbClr val="000000"/>
                </a:solidFill>
                <a:latin typeface="Arial" pitchFamily="82" charset="0"/>
                <a:hlinkClick r:id="rId303"/>
              </a:rPr>
              <a:t>Pollanywhere.com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Image Credits</a:t>
            </a:r>
          </a:p>
        </p:txBody>
      </p:sp>
      <p:sp>
        <p:nvSpPr>
          <p:cNvPr id="3" name="Rectangle 1"/>
          <p:cNvSpPr>
            <a:spLocks noGrp="true" noChangeArrowheads="true"/>
          </p:cNvSpPr>
          <p:nvPr>
            <p:ph type="body" idx="1"/>
          </p:nvPr>
        </p:nvSpPr>
        <p:spPr>
          <a:xfrm>
            <a:off x="736600" y="901700"/>
            <a:ext cx="7848600" cy="5943600"/>
          </a:xfrm>
        </p:spPr>
        <p:txBody>
          <a:bodyPr/>
          <a:lstStyle/>
          <a:p>
            <a:pPr lvl="0" algn="l"/>
            <a:r>
              <a:rPr lang="en-US" dirty="1" smtClean="1" sz="3200">
                <a:solidFill>
                  <a:srgbClr val="000000"/>
                </a:solidFill>
                <a:latin typeface="Arial" pitchFamily="82" charset="0"/>
              </a:rPr>
              <a:t>Blank Storyboard - </a:t>
            </a:r>
            <a:r>
              <a:rPr lang="en-US" dirty="1" smtClean="1" sz="3200">
                <a:solidFill>
                  <a:srgbClr val="000000"/>
                </a:solidFill>
                <a:latin typeface="Arial" pitchFamily="82" charset="0"/>
                <a:hlinkClick r:id="rId312"/>
              </a:rPr>
              <a:t>http://dstmoviemaker.wikispaces.com/05+Story+board+templates</a:t>
            </a:r>
          </a:p>
          <a:p>
            <a:pPr lvl="0" alg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Visual Thinking Lesson Map</a:t>
            </a:r>
          </a:p>
        </p:txBody>
      </p:sp>
      <p:pic>
        <p:nvPicPr>
          <p:cNvPr id="11" name="InspGraphic"/>
          <p:cNvPicPr>
            <a:picLocks noChangeAspect="true"/>
          </p:cNvPicPr>
          <p:nvPr>
            <p:ph sz="half" idx="11"/>
          </p:nvPr>
        </p:nvPicPr>
        <p:blipFill>
          <a:blip r:embed="rId42"/>
          <a:stretch>
            <a:fillRect/>
          </a:stretch>
        </p:blipFill>
        <p:spPr>
          <a:xfrm>
            <a:off x="647700" y="1384300"/>
            <a:ext cx="7835900" cy="2882900"/>
          </a:xfrm>
          <a:prstGeom prst="rect">
            <a:avLst/>
          </a:prstGeo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Visual Thinking Map</a:t>
            </a:r>
          </a:p>
        </p:txBody>
      </p:sp>
      <p:pic>
        <p:nvPicPr>
          <p:cNvPr id="11" name="InspGraphic"/>
          <p:cNvPicPr>
            <a:picLocks noChangeAspect="true"/>
          </p:cNvPicPr>
          <p:nvPr>
            <p:ph sz="half" idx="11"/>
          </p:nvPr>
        </p:nvPicPr>
        <p:blipFill>
          <a:blip r:embed="rId52"/>
          <a:stretch>
            <a:fillRect/>
          </a:stretch>
        </p:blipFill>
        <p:spPr>
          <a:xfrm>
            <a:off x="711200" y="1384300"/>
            <a:ext cx="7835900" cy="1625600"/>
          </a:xfrm>
          <a:prstGeom prst="rect">
            <a:avLst/>
          </a:prstGeo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Visual Thinking Definition</a:t>
            </a:r>
          </a:p>
        </p:txBody>
      </p:sp>
      <p:sp>
        <p:nvSpPr>
          <p:cNvPr id="3" name="Rectangle 1"/>
          <p:cNvSpPr>
            <a:spLocks noGrp="true" noChangeArrowheads="true"/>
          </p:cNvSpPr>
          <p:nvPr>
            <p:ph type="body" idx="1"/>
          </p:nvPr>
        </p:nvSpPr>
        <p:spPr>
          <a:xfrm>
            <a:off x="177800" y="1231900"/>
            <a:ext cx="8788400" cy="5346700"/>
          </a:xfrm>
        </p:spPr>
        <p:txBody>
          <a:bodyPr/>
          <a:lstStyle/>
          <a:p>
            <a:pPr lvl="0" algn="l">
              <a:buNone/>
            </a:pPr>
            <a:r>
              <a:rPr lang="en-US" dirty="1" smtClean="1" sz="3200">
                <a:solidFill>
                  <a:srgbClr val="000000"/>
                </a:solidFill>
                <a:latin typeface="Arial" pitchFamily="82" charset="0"/>
              </a:rPr>
              <a:t>Visual thinking is a learning style where the learner better understands and retains information when ideas, words and concepts are associated with images.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Visual Thinking Benefits</a:t>
            </a:r>
          </a:p>
        </p:txBody>
      </p:sp>
      <p:sp>
        <p:nvSpPr>
          <p:cNvPr id="3" name="Rectangle 1"/>
          <p:cNvSpPr>
            <a:spLocks noGrp="true" noChangeArrowheads="true"/>
          </p:cNvSpPr>
          <p:nvPr>
            <p:ph type="body" idx="1"/>
          </p:nvPr>
        </p:nvSpPr>
        <p:spPr>
          <a:xfrm>
            <a:off x="177800" y="1231900"/>
            <a:ext cx="8788400" cy="5346700"/>
          </a:xfrm>
        </p:spPr>
        <p:txBody>
          <a:bodyPr/>
          <a:lstStyle/>
          <a:p>
            <a:pPr lvl="0" algn="l"/>
            <a:r>
              <a:rPr lang="en-US" dirty="1" smtClean="1" sz="3200">
                <a:solidFill>
                  <a:srgbClr val="000000"/>
                </a:solidFill>
                <a:latin typeface="Arial" pitchFamily="82" charset="0"/>
              </a:rPr>
              <a:t>Clarify thoughts</a:t>
            </a:r>
          </a:p>
          <a:p>
            <a:pPr lvl="0" algn="l"/>
            <a:r>
              <a:rPr lang="en-US" dirty="1" smtClean="1" sz="3200">
                <a:solidFill>
                  <a:srgbClr val="000000"/>
                </a:solidFill>
                <a:latin typeface="Arial" pitchFamily="82" charset="0"/>
              </a:rPr>
              <a:t>Organize and analyze information</a:t>
            </a:r>
          </a:p>
          <a:p>
            <a:pPr lvl="0" algn="l"/>
            <a:r>
              <a:rPr lang="en-US" dirty="1" smtClean="1" sz="3200">
                <a:solidFill>
                  <a:srgbClr val="000000"/>
                </a:solidFill>
                <a:latin typeface="Arial" pitchFamily="82" charset="0"/>
              </a:rPr>
              <a:t>Integrate new knowledge</a:t>
            </a:r>
          </a:p>
          <a:p>
            <a:pPr lvl="0" algn="l"/>
            <a:r>
              <a:rPr lang="en-US" dirty="1" smtClean="1" sz="3200">
                <a:solidFill>
                  <a:srgbClr val="000000"/>
                </a:solidFill>
                <a:latin typeface="Arial" pitchFamily="82" charset="0"/>
              </a:rPr>
              <a:t>Think critically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Visual Thinking Video</a:t>
            </a:r>
          </a:p>
        </p:txBody>
      </p:sp>
      <p:sp>
        <p:nvSpPr>
          <p:cNvPr id="3" name="Rectangle 1"/>
          <p:cNvSpPr>
            <a:spLocks noGrp="true" noChangeArrowheads="true"/>
          </p:cNvSpPr>
          <p:nvPr>
            <p:ph type="body" idx="1"/>
          </p:nvPr>
        </p:nvSpPr>
        <p:spPr>
          <a:xfrm>
            <a:off x="177800" y="1231900"/>
            <a:ext cx="8788400" cy="5346700"/>
          </a:xfrm>
        </p:spPr>
        <p:txBody>
          <a:bodyPr/>
          <a:lstStyle/>
          <a:p>
            <a:pPr lvl="0" algn="l">
              <a:buNone/>
            </a:pPr>
            <a:r>
              <a:rPr lang="en-US" dirty="1" smtClean="1" sz="3200">
                <a:solidFill>
                  <a:srgbClr val="000000"/>
                </a:solidFill>
                <a:latin typeface="Arial" pitchFamily="82" charset="0"/>
                <a:hlinkClick r:id="rId82"/>
              </a:rPr>
              <a:t>http://www.thinkingfoundation.org/video/clips/</a:t>
            </a:r>
            <a:r>
              <a:rPr lang="en-US" dirty="1" smtClean="1" sz="3200">
                <a:solidFill>
                  <a:srgbClr val="000000"/>
                </a:solidFill>
                <a:latin typeface="Arial" pitchFamily="82" charset="0"/>
                <a:hlinkClick r:id="rId83"/>
              </a:rPr>
              <a:t>mtairy</a:t>
            </a:r>
            <a:r>
              <a:rPr lang="en-US" dirty="1" smtClean="1" sz="3200">
                <a:solidFill>
                  <a:srgbClr val="000000"/>
                </a:solidFill>
                <a:latin typeface="Arial" pitchFamily="82" charset="0"/>
                <a:hlinkClick r:id="rId84"/>
              </a:rPr>
              <a:t>-1st-org-thinking.html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0"/>
          <p:cNvSpPr>
            <a:spLocks noGrp="true" noChangeArrowheads="true"/>
          </p:cNvSpPr>
          <p:nvPr>
            <p:ph type="title"/>
          </p:nvPr>
        </p:nvSpPr>
        <p:spPr>
          <a:xfrm>
            <a:off x="177800" y="203200"/>
            <a:ext cx="8788400" cy="571500"/>
          </a:xfrm>
        </p:spPr>
        <p:txBody>
          <a:bodyPr/>
          <a:lstStyle/>
          <a:p>
            <a:pPr lvl="0" algn="l"/>
            <a:r>
              <a:rPr lang="en-US" dirty="1" smtClean="1" sz="4000">
                <a:solidFill>
                  <a:srgbClr val="000000"/>
                </a:solidFill>
                <a:latin typeface="Arial" pitchFamily="82" charset="0"/>
              </a:rPr>
              <a:t>Visual Thinking Student Experience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Words>
  <Application>Microsoft PowerPoint</Application>
  <PresentationFormat>On-screen Show (4:3)</PresentationFormat>
  <Paragraphs>7</Paragraphs>
  <Slides>2</Slides>
  <Notes>0</Notes>
  <HiddenSlides>0</HiddenSlides>
  <MMClips>0</MMClips>
  <ScaleCrop>false</ScaleCrop>
  <HeadingPairs>
    <vt:vector size="6" baseType="variant">
      <vt:variant>
        <vt:lpstr>Fonts Used</vt:lpstr>
      </vt:variant>
      <vt:variant>
        <vt:i4>1</vt:i4>
      </vt:variant>
      <vt:variant>
        <vt:lpstr>Design Template</vt:lpstr>
      </vt:variant>
      <vt:variant>
        <vt:i4>1</vt:i4>
      </vt:variant>
      <vt:variant>
        <vt:lpstr>Slide Titles</vt:lpstr>
      </vt:variant>
      <vt:variant>
        <vt:i4>2</vt:i4>
      </vt:variant>
    </vt:vector>
  </HeadingPairs>
  <TitlesOfParts>
    <vt:vector size="4" baseType="lpstr">
      <vt:lpstr>Arial</vt:lpstr>
      <vt:lpstr>Default Design</vt:lpstr>
      <vt:lpstr>gasdfasf</vt:lpstr>
      <vt:lpstr>asfdasdfas</vt:lpstr>
    </vt:vector>
  </TitlesOfParts>
  <Company>Inspiration Software,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Inspiration 9.0b</dc:creator>
  <cp:lastModifiedBy>Inspiration 9.0b</cp:lastModifiedBy>
  <cp:revision>1</cp:revision>
  <dcterms:created xsi:type="dcterms:W3CDTF">2008-08-26T18:19:57Z</dcterms:created>
  <dcterms:modified xsi:type="dcterms:W3CDTF">2008-08-26T18:20:12Z</dcterms:modified>
</cp:coreProperties>
</file>